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4032" r:id="rId4"/>
  </p:sldMasterIdLst>
  <p:notesMasterIdLst>
    <p:notesMasterId r:id="rId43"/>
  </p:notesMasterIdLst>
  <p:handoutMasterIdLst>
    <p:handoutMasterId r:id="rId44"/>
  </p:handoutMasterIdLst>
  <p:sldIdLst>
    <p:sldId id="485" r:id="rId5"/>
    <p:sldId id="766" r:id="rId6"/>
    <p:sldId id="591" r:id="rId7"/>
    <p:sldId id="758" r:id="rId8"/>
    <p:sldId id="592" r:id="rId9"/>
    <p:sldId id="604" r:id="rId10"/>
    <p:sldId id="767" r:id="rId11"/>
    <p:sldId id="760" r:id="rId12"/>
    <p:sldId id="768" r:id="rId13"/>
    <p:sldId id="764" r:id="rId14"/>
    <p:sldId id="765" r:id="rId15"/>
    <p:sldId id="606" r:id="rId16"/>
    <p:sldId id="749" r:id="rId17"/>
    <p:sldId id="738" r:id="rId18"/>
    <p:sldId id="615" r:id="rId19"/>
    <p:sldId id="608" r:id="rId20"/>
    <p:sldId id="693" r:id="rId21"/>
    <p:sldId id="762" r:id="rId22"/>
    <p:sldId id="658" r:id="rId23"/>
    <p:sldId id="688" r:id="rId24"/>
    <p:sldId id="759" r:id="rId25"/>
    <p:sldId id="611" r:id="rId26"/>
    <p:sldId id="761" r:id="rId27"/>
    <p:sldId id="709" r:id="rId28"/>
    <p:sldId id="711" r:id="rId29"/>
    <p:sldId id="716" r:id="rId30"/>
    <p:sldId id="717" r:id="rId31"/>
    <p:sldId id="718" r:id="rId32"/>
    <p:sldId id="624" r:id="rId33"/>
    <p:sldId id="703" r:id="rId34"/>
    <p:sldId id="722" r:id="rId35"/>
    <p:sldId id="652" r:id="rId36"/>
    <p:sldId id="686" r:id="rId37"/>
    <p:sldId id="687" r:id="rId38"/>
    <p:sldId id="740" r:id="rId39"/>
    <p:sldId id="763" r:id="rId40"/>
    <p:sldId id="625" r:id="rId41"/>
    <p:sldId id="633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97D"/>
    <a:srgbClr val="39A0ED"/>
    <a:srgbClr val="FF9933"/>
    <a:srgbClr val="FF0000"/>
    <a:srgbClr val="FFFFFF"/>
    <a:srgbClr val="ECD9C6"/>
    <a:srgbClr val="FA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BNRPDC\CompletedProjects\Completed%20Projects%20-%20BNR\NORTH%20CAROLINA\Carolina%20Core%20(Multiple),%20NC%20-%2023-371%20(HNA%20NC%20Realtors)\demos\Pat%20M%20Files\Supply%20Graph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7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4.xml"/><Relationship Id="rId4" Type="http://schemas.openxmlformats.org/officeDocument/2006/relationships/oleObject" Target="../embeddings/oleObject8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patm\Documents\Bowen%20National\Carolina%20Core\Demographic%20Graph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tm\Documents\Bowen%20National\Carolina%20Core\Demographic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3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oleObject" Target="../embeddings/oleObject4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Percent</a:t>
            </a:r>
            <a:r>
              <a:rPr lang="en-US" sz="1800" b="1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Change in Households by Time Period </a:t>
            </a:r>
            <a:endParaRPr lang="en-US" sz="1800" b="1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01966201593221"/>
          <c:y val="0.22200660457429675"/>
          <c:w val="0.82955343739927245"/>
          <c:h val="0.61868594841675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Sheet1!$A$21</c:f>
              <c:strCache>
                <c:ptCount val="1"/>
                <c:pt idx="0">
                  <c:v>Carolina Core Region</c:v>
                </c:pt>
              </c:strCache>
            </c:strRef>
          </c:tx>
          <c:spPr>
            <a:solidFill>
              <a:srgbClr val="92BAE2"/>
            </a:solidFill>
            <a:ln>
              <a:solidFill>
                <a:sysClr val="windowText" lastClr="00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2010-2020</c:v>
                </c:pt>
                <c:pt idx="1">
                  <c:v>2020-2023</c:v>
                </c:pt>
                <c:pt idx="2">
                  <c:v>2023-2028</c:v>
                </c:pt>
              </c:strCache>
            </c:strRef>
          </c:cat>
          <c:val>
            <c:numRef>
              <c:f>Sheet1!$B$21:$D$21</c:f>
              <c:numCache>
                <c:formatCode>0.0%</c:formatCode>
                <c:ptCount val="3"/>
                <c:pt idx="0">
                  <c:v>0.09</c:v>
                </c:pt>
                <c:pt idx="1">
                  <c:v>0.03</c:v>
                </c:pt>
                <c:pt idx="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B-4978-9E0A-F4FDBB896583}"/>
            </c:ext>
          </c:extLst>
        </c:ser>
        <c:ser>
          <c:idx val="1"/>
          <c:order val="1"/>
          <c:tx>
            <c:strRef>
              <c:f>Sheet1!$A$22</c:f>
              <c:strCache>
                <c:ptCount val="1"/>
                <c:pt idx="0">
                  <c:v>North Carolina</c:v>
                </c:pt>
              </c:strCache>
            </c:strRef>
          </c:tx>
          <c:spPr>
            <a:solidFill>
              <a:srgbClr val="25597D"/>
            </a:solidFill>
            <a:ln>
              <a:solidFill>
                <a:sysClr val="windowText" lastClr="00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2010-2020</c:v>
                </c:pt>
                <c:pt idx="1">
                  <c:v>2020-2023</c:v>
                </c:pt>
                <c:pt idx="2">
                  <c:v>2023-2028</c:v>
                </c:pt>
              </c:strCache>
            </c:strRef>
          </c:cat>
          <c:val>
            <c:numRef>
              <c:f>Sheet1!$B$22:$D$22</c:f>
              <c:numCache>
                <c:formatCode>0.0%</c:formatCode>
                <c:ptCount val="3"/>
                <c:pt idx="0">
                  <c:v>0.111</c:v>
                </c:pt>
                <c:pt idx="1">
                  <c:v>3.6999999999999998E-2</c:v>
                </c:pt>
                <c:pt idx="2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6B-4978-9E0A-F4FDBB896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94366303"/>
        <c:axId val="2094345183"/>
      </c:barChart>
      <c:catAx>
        <c:axId val="2094366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 Period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094345183"/>
        <c:crosses val="autoZero"/>
        <c:auto val="1"/>
        <c:lblAlgn val="ctr"/>
        <c:lblOffset val="100"/>
        <c:noMultiLvlLbl val="0"/>
      </c:catAx>
      <c:valAx>
        <c:axId val="2094345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Percent</a:t>
                </a:r>
                <a:r>
                  <a:rPr lang="en-US" b="1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Change</a:t>
                </a:r>
                <a:endParaRPr lang="en-US" b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094366303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>
                <a:solidFill>
                  <a:schemeClr val="tx1"/>
                </a:solidFill>
              </a:rPr>
              <a:t>Carolina Core Region</a:t>
            </a:r>
            <a:r>
              <a:rPr lang="en-US" sz="2200" b="1" baseline="0" dirty="0">
                <a:solidFill>
                  <a:schemeClr val="tx1"/>
                </a:solidFill>
              </a:rPr>
              <a:t> Available For-Sale Housing by Price</a:t>
            </a:r>
            <a:endParaRPr lang="en-US" sz="2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83349742487201E-2"/>
          <c:y val="0.12393744719883049"/>
          <c:w val="0.93041151973508895"/>
          <c:h val="0.794808648213448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246581898656161E-17"/>
                  <c:y val="1.5834828998900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72-44C8-B843-AA75F7976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'Available For-Sale'!$A$31:$A$35</c:f>
              <c:strCache>
                <c:ptCount val="5"/>
                <c:pt idx="0">
                  <c:v>Up to $99,999</c:v>
                </c:pt>
                <c:pt idx="1">
                  <c:v>$100k-$199,999</c:v>
                </c:pt>
                <c:pt idx="2">
                  <c:v>$200k-$299,999</c:v>
                </c:pt>
                <c:pt idx="3">
                  <c:v>$300k-$399,999</c:v>
                </c:pt>
                <c:pt idx="4">
                  <c:v>$400,000+</c:v>
                </c:pt>
              </c:strCache>
            </c:strRef>
          </c:cat>
          <c:val>
            <c:numRef>
              <c:f>'Available For-Sale'!$B$31:$B$35</c:f>
              <c:numCache>
                <c:formatCode>0.0%</c:formatCode>
                <c:ptCount val="5"/>
                <c:pt idx="0">
                  <c:v>2.9000000000000001E-2</c:v>
                </c:pt>
                <c:pt idx="1">
                  <c:v>0.157</c:v>
                </c:pt>
                <c:pt idx="2">
                  <c:v>0.23200000000000001</c:v>
                </c:pt>
                <c:pt idx="3">
                  <c:v>0.23100000000000001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72-44C8-B843-AA75F7976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80738335"/>
        <c:axId val="480722975"/>
      </c:barChart>
      <c:catAx>
        <c:axId val="48073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722975"/>
        <c:crosses val="autoZero"/>
        <c:auto val="1"/>
        <c:lblAlgn val="ctr"/>
        <c:lblOffset val="100"/>
        <c:noMultiLvlLbl val="0"/>
      </c:catAx>
      <c:valAx>
        <c:axId val="48072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73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Overall Rental Housing Gap by County (2024-2029)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33968463865682"/>
          <c:y val="8.0486079426987517E-2"/>
          <c:w val="0.78736006090841704"/>
          <c:h val="0.812054063335540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'Rental Housing Gaps'!$A$20:$A$40</c:f>
              <c:strCache>
                <c:ptCount val="21"/>
                <c:pt idx="0">
                  <c:v>Guilford</c:v>
                </c:pt>
                <c:pt idx="1">
                  <c:v>Forsyth</c:v>
                </c:pt>
                <c:pt idx="2">
                  <c:v>Cumberland</c:v>
                </c:pt>
                <c:pt idx="3">
                  <c:v>Alamance</c:v>
                </c:pt>
                <c:pt idx="4">
                  <c:v>Davidson</c:v>
                </c:pt>
                <c:pt idx="5">
                  <c:v>Johnston</c:v>
                </c:pt>
                <c:pt idx="6">
                  <c:v>Harnett</c:v>
                </c:pt>
                <c:pt idx="7">
                  <c:v>Randolph</c:v>
                </c:pt>
                <c:pt idx="8">
                  <c:v>Lee</c:v>
                </c:pt>
                <c:pt idx="9">
                  <c:v>Chatham</c:v>
                </c:pt>
                <c:pt idx="10">
                  <c:v>Moore</c:v>
                </c:pt>
                <c:pt idx="11">
                  <c:v>Rockingham</c:v>
                </c:pt>
                <c:pt idx="12">
                  <c:v>Surry</c:v>
                </c:pt>
                <c:pt idx="13">
                  <c:v>Hoke</c:v>
                </c:pt>
                <c:pt idx="14">
                  <c:v>Wilkes</c:v>
                </c:pt>
                <c:pt idx="15">
                  <c:v>Davie</c:v>
                </c:pt>
                <c:pt idx="16">
                  <c:v>Person</c:v>
                </c:pt>
                <c:pt idx="17">
                  <c:v>Montgomery</c:v>
                </c:pt>
                <c:pt idx="18">
                  <c:v>Yadkin</c:v>
                </c:pt>
                <c:pt idx="19">
                  <c:v>Stokes</c:v>
                </c:pt>
                <c:pt idx="20">
                  <c:v>Caswell</c:v>
                </c:pt>
              </c:strCache>
            </c:strRef>
          </c:cat>
          <c:val>
            <c:numRef>
              <c:f>'Rental Housing Gaps'!$B$20:$B$40</c:f>
              <c:numCache>
                <c:formatCode>#,##0</c:formatCode>
                <c:ptCount val="21"/>
                <c:pt idx="0">
                  <c:v>14715</c:v>
                </c:pt>
                <c:pt idx="1">
                  <c:v>10848</c:v>
                </c:pt>
                <c:pt idx="2">
                  <c:v>8344</c:v>
                </c:pt>
                <c:pt idx="3">
                  <c:v>3456</c:v>
                </c:pt>
                <c:pt idx="4">
                  <c:v>3324</c:v>
                </c:pt>
                <c:pt idx="5">
                  <c:v>3208</c:v>
                </c:pt>
                <c:pt idx="6">
                  <c:v>3125</c:v>
                </c:pt>
                <c:pt idx="7">
                  <c:v>3037</c:v>
                </c:pt>
                <c:pt idx="8">
                  <c:v>2646</c:v>
                </c:pt>
                <c:pt idx="9">
                  <c:v>2534</c:v>
                </c:pt>
                <c:pt idx="10">
                  <c:v>1916</c:v>
                </c:pt>
                <c:pt idx="11">
                  <c:v>1774</c:v>
                </c:pt>
                <c:pt idx="12">
                  <c:v>1383</c:v>
                </c:pt>
                <c:pt idx="13">
                  <c:v>1062</c:v>
                </c:pt>
                <c:pt idx="14" formatCode="General">
                  <c:v>846</c:v>
                </c:pt>
                <c:pt idx="15" formatCode="General">
                  <c:v>719</c:v>
                </c:pt>
                <c:pt idx="16" formatCode="General">
                  <c:v>697</c:v>
                </c:pt>
                <c:pt idx="17" formatCode="General">
                  <c:v>600</c:v>
                </c:pt>
                <c:pt idx="18" formatCode="General">
                  <c:v>588</c:v>
                </c:pt>
                <c:pt idx="19" formatCode="General">
                  <c:v>528</c:v>
                </c:pt>
                <c:pt idx="20" formatCode="General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E3-4326-A2C6-3D0067B07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42910352"/>
        <c:axId val="942904592"/>
      </c:barChart>
      <c:catAx>
        <c:axId val="942910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04592"/>
        <c:crosses val="autoZero"/>
        <c:auto val="1"/>
        <c:lblAlgn val="ctr"/>
        <c:lblOffset val="100"/>
        <c:noMultiLvlLbl val="0"/>
      </c:catAx>
      <c:valAx>
        <c:axId val="9429045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b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Rental</a:t>
                </a:r>
                <a:r>
                  <a:rPr lang="en-US" baseline="0" dirty="0">
                    <a:solidFill>
                      <a:schemeClr val="tx1"/>
                    </a:solidFill>
                  </a:rPr>
                  <a:t> Units Needed</a:t>
                </a:r>
                <a:endParaRPr lang="en-US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024355352527498"/>
              <c:y val="0.942280373831775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b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1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Overall For-Sale Housing Gap by County (2024-2029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60169100999783"/>
          <c:y val="8.8962488638336557E-2"/>
          <c:w val="0.83052553545310648"/>
          <c:h val="0.80437533829672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'Rental Housing Gaps'!$P$22:$P$42</c:f>
              <c:strCache>
                <c:ptCount val="21"/>
                <c:pt idx="0">
                  <c:v>Guilford</c:v>
                </c:pt>
                <c:pt idx="1">
                  <c:v>Forsyth</c:v>
                </c:pt>
                <c:pt idx="2">
                  <c:v>Johnston</c:v>
                </c:pt>
                <c:pt idx="3">
                  <c:v>Chatham</c:v>
                </c:pt>
                <c:pt idx="4">
                  <c:v>Cumberland</c:v>
                </c:pt>
                <c:pt idx="5">
                  <c:v>Alamance</c:v>
                </c:pt>
                <c:pt idx="6">
                  <c:v>Randolph</c:v>
                </c:pt>
                <c:pt idx="7">
                  <c:v>Davidson</c:v>
                </c:pt>
                <c:pt idx="8">
                  <c:v>Moore</c:v>
                </c:pt>
                <c:pt idx="9">
                  <c:v>Lee</c:v>
                </c:pt>
                <c:pt idx="10">
                  <c:v>Harnett</c:v>
                </c:pt>
                <c:pt idx="11">
                  <c:v>Rockingham</c:v>
                </c:pt>
                <c:pt idx="12">
                  <c:v>Surry</c:v>
                </c:pt>
                <c:pt idx="13">
                  <c:v>Davie</c:v>
                </c:pt>
                <c:pt idx="14">
                  <c:v>Hoke</c:v>
                </c:pt>
                <c:pt idx="15">
                  <c:v>Wilkes</c:v>
                </c:pt>
                <c:pt idx="16">
                  <c:v>Stokes</c:v>
                </c:pt>
                <c:pt idx="17">
                  <c:v>Yadkin</c:v>
                </c:pt>
                <c:pt idx="18">
                  <c:v>Montgomery</c:v>
                </c:pt>
                <c:pt idx="19">
                  <c:v>Person</c:v>
                </c:pt>
                <c:pt idx="20">
                  <c:v>Caswell</c:v>
                </c:pt>
              </c:strCache>
            </c:strRef>
          </c:cat>
          <c:val>
            <c:numRef>
              <c:f>'Rental Housing Gaps'!$Q$22:$Q$42</c:f>
              <c:numCache>
                <c:formatCode>#,##0</c:formatCode>
                <c:ptCount val="21"/>
                <c:pt idx="0">
                  <c:v>18495</c:v>
                </c:pt>
                <c:pt idx="1">
                  <c:v>14503</c:v>
                </c:pt>
                <c:pt idx="2">
                  <c:v>11845</c:v>
                </c:pt>
                <c:pt idx="3">
                  <c:v>9719</c:v>
                </c:pt>
                <c:pt idx="4">
                  <c:v>9050</c:v>
                </c:pt>
                <c:pt idx="5">
                  <c:v>8206</c:v>
                </c:pt>
                <c:pt idx="6">
                  <c:v>7603</c:v>
                </c:pt>
                <c:pt idx="7">
                  <c:v>7097</c:v>
                </c:pt>
                <c:pt idx="8">
                  <c:v>5808</c:v>
                </c:pt>
                <c:pt idx="9">
                  <c:v>4531</c:v>
                </c:pt>
                <c:pt idx="10">
                  <c:v>4236</c:v>
                </c:pt>
                <c:pt idx="11">
                  <c:v>3271</c:v>
                </c:pt>
                <c:pt idx="12">
                  <c:v>2872</c:v>
                </c:pt>
                <c:pt idx="13">
                  <c:v>2405</c:v>
                </c:pt>
                <c:pt idx="14">
                  <c:v>2252</c:v>
                </c:pt>
                <c:pt idx="15">
                  <c:v>2000</c:v>
                </c:pt>
                <c:pt idx="16">
                  <c:v>1739</c:v>
                </c:pt>
                <c:pt idx="17">
                  <c:v>1652</c:v>
                </c:pt>
                <c:pt idx="18">
                  <c:v>1442</c:v>
                </c:pt>
                <c:pt idx="19">
                  <c:v>1407</c:v>
                </c:pt>
                <c:pt idx="20" formatCode="General">
                  <c:v>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7F-4E97-ADC6-DE0877AD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42910352"/>
        <c:axId val="942904592"/>
      </c:barChart>
      <c:catAx>
        <c:axId val="942910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04592"/>
        <c:crosses val="autoZero"/>
        <c:auto val="1"/>
        <c:lblAlgn val="ctr"/>
        <c:lblOffset val="100"/>
        <c:noMultiLvlLbl val="0"/>
      </c:catAx>
      <c:valAx>
        <c:axId val="9429045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>
                    <a:solidFill>
                      <a:schemeClr val="tx1"/>
                    </a:solidFill>
                  </a:rPr>
                  <a:t>For-Sale</a:t>
                </a:r>
                <a:r>
                  <a:rPr lang="en-US" sz="1100" baseline="0" dirty="0">
                    <a:solidFill>
                      <a:schemeClr val="tx1"/>
                    </a:solidFill>
                  </a:rPr>
                  <a:t> Units Needed</a:t>
                </a:r>
                <a:endParaRPr lang="en-US" sz="11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588231051271271"/>
              <c:y val="0.944461738002594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1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</a:rPr>
              <a:t>Projected</a:t>
            </a:r>
            <a:r>
              <a:rPr lang="en-US" sz="2000" b="1" baseline="0">
                <a:solidFill>
                  <a:schemeClr val="tx1"/>
                </a:solidFill>
              </a:rPr>
              <a:t> Changes in Renter Households by Income (2023-2028)</a:t>
            </a:r>
            <a:endParaRPr lang="en-US" sz="20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173702761108517"/>
          <c:y val="6.73344040777261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023469912989244E-2"/>
          <c:y val="0.19232098930200203"/>
          <c:w val="0.91413710684919014"/>
          <c:h val="0.65194292572830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'Renter HH by Income'!$R$30</c:f>
              <c:strCache>
                <c:ptCount val="1"/>
                <c:pt idx="0">
                  <c:v>Region</c:v>
                </c:pt>
              </c:strCache>
            </c:strRef>
          </c:tx>
          <c:spPr>
            <a:solidFill>
              <a:srgbClr val="BDD6EE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Income'!$S$29:$V$29</c:f>
              <c:strCache>
                <c:ptCount val="4"/>
                <c:pt idx="0">
                  <c:v>Less Than $25,000</c:v>
                </c:pt>
                <c:pt idx="1">
                  <c:v>$25,000 - $49,999</c:v>
                </c:pt>
                <c:pt idx="2">
                  <c:v>$50,000 - $99,999</c:v>
                </c:pt>
                <c:pt idx="3">
                  <c:v>$100,000 &amp; Higher</c:v>
                </c:pt>
              </c:strCache>
            </c:strRef>
          </c:cat>
          <c:val>
            <c:numRef>
              <c:f>'Renter HH by Income'!$S$30:$V$30</c:f>
              <c:numCache>
                <c:formatCode>0.0%</c:formatCode>
                <c:ptCount val="4"/>
                <c:pt idx="0">
                  <c:v>-0.11239707935550129</c:v>
                </c:pt>
                <c:pt idx="1">
                  <c:v>-8.5151948189641544E-2</c:v>
                </c:pt>
                <c:pt idx="2">
                  <c:v>5.3694265370797072E-2</c:v>
                </c:pt>
                <c:pt idx="3">
                  <c:v>0.32746955892513574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F-4E8F-8B0E-3D257FEDDF20}"/>
            </c:ext>
          </c:extLst>
        </c:ser>
        <c:ser>
          <c:idx val="1"/>
          <c:order val="1"/>
          <c:tx>
            <c:strRef>
              <c:f>'Renter HH by Income'!$R$31</c:f>
              <c:strCache>
                <c:ptCount val="1"/>
                <c:pt idx="0">
                  <c:v>North Carolina</c:v>
                </c:pt>
              </c:strCache>
            </c:strRef>
          </c:tx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Income'!$S$29:$V$29</c:f>
              <c:strCache>
                <c:ptCount val="4"/>
                <c:pt idx="0">
                  <c:v>Less Than $25,000</c:v>
                </c:pt>
                <c:pt idx="1">
                  <c:v>$25,000 - $49,999</c:v>
                </c:pt>
                <c:pt idx="2">
                  <c:v>$50,000 - $99,999</c:v>
                </c:pt>
                <c:pt idx="3">
                  <c:v>$100,000 &amp; Higher</c:v>
                </c:pt>
              </c:strCache>
            </c:strRef>
          </c:cat>
          <c:val>
            <c:numRef>
              <c:f>'Renter HH by Income'!$S$31:$V$31</c:f>
              <c:numCache>
                <c:formatCode>0.0%</c:formatCode>
                <c:ptCount val="4"/>
                <c:pt idx="0">
                  <c:v>-9.7273342714087996E-2</c:v>
                </c:pt>
                <c:pt idx="1">
                  <c:v>-6.5070257669816459E-2</c:v>
                </c:pt>
                <c:pt idx="2">
                  <c:v>7.104928207263736E-2</c:v>
                </c:pt>
                <c:pt idx="3">
                  <c:v>0.36239909201236198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CF-4E8F-8B0E-3D257FEDD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1356683679"/>
        <c:axId val="1356665919"/>
      </c:barChart>
      <c:catAx>
        <c:axId val="13566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65919"/>
        <c:crosses val="autoZero"/>
        <c:auto val="1"/>
        <c:lblAlgn val="ctr"/>
        <c:lblOffset val="100"/>
        <c:noMultiLvlLbl val="0"/>
      </c:catAx>
      <c:valAx>
        <c:axId val="135666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83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chemeClr val="tx1"/>
                </a:solidFill>
              </a:rPr>
              <a:t>2028 Distribution of Renter Households by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'Renter HH by Income'!$S$91</c:f>
              <c:strCache>
                <c:ptCount val="1"/>
                <c:pt idx="0">
                  <c:v>Less Than $25,000</c:v>
                </c:pt>
              </c:strCache>
            </c:strRef>
          </c:tx>
          <c:spPr>
            <a:solidFill>
              <a:srgbClr val="BDD6EE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'Renter HH by Income'!$S$92:$S$112</c:f>
              <c:numCache>
                <c:formatCode>0.0%</c:formatCode>
                <c:ptCount val="21"/>
                <c:pt idx="0">
                  <c:v>0.2623146186440678</c:v>
                </c:pt>
                <c:pt idx="1">
                  <c:v>0.45465001033474928</c:v>
                </c:pt>
                <c:pt idx="2">
                  <c:v>0.28341013824884798</c:v>
                </c:pt>
                <c:pt idx="3">
                  <c:v>0.25824604775226073</c:v>
                </c:pt>
                <c:pt idx="4">
                  <c:v>0.29223111658456485</c:v>
                </c:pt>
                <c:pt idx="5">
                  <c:v>0.2704436130411545</c:v>
                </c:pt>
                <c:pt idx="6">
                  <c:v>0.3022262236045179</c:v>
                </c:pt>
                <c:pt idx="7">
                  <c:v>0.25774119677408647</c:v>
                </c:pt>
                <c:pt idx="8">
                  <c:v>0.23906949000894723</c:v>
                </c:pt>
                <c:pt idx="9">
                  <c:v>0.31181205848529653</c:v>
                </c:pt>
                <c:pt idx="10">
                  <c:v>0.34413193933146813</c:v>
                </c:pt>
                <c:pt idx="11">
                  <c:v>0.29680863972818833</c:v>
                </c:pt>
                <c:pt idx="12">
                  <c:v>0.35330908554627949</c:v>
                </c:pt>
                <c:pt idx="13">
                  <c:v>0.24554455445544554</c:v>
                </c:pt>
                <c:pt idx="14">
                  <c:v>0.40148392415498763</c:v>
                </c:pt>
                <c:pt idx="15">
                  <c:v>0.29420000000000002</c:v>
                </c:pt>
                <c:pt idx="16">
                  <c:v>0.51209272611116186</c:v>
                </c:pt>
                <c:pt idx="17">
                  <c:v>0.35631592487779778</c:v>
                </c:pt>
                <c:pt idx="18">
                  <c:v>0.36090835360908352</c:v>
                </c:pt>
                <c:pt idx="19">
                  <c:v>0.41468078846719625</c:v>
                </c:pt>
                <c:pt idx="20">
                  <c:v>0.41990811638591119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4-4089-A9F5-6A72923486AF}"/>
            </c:ext>
          </c:extLst>
        </c:ser>
        <c:ser>
          <c:idx val="1"/>
          <c:order val="1"/>
          <c:tx>
            <c:strRef>
              <c:f>'Renter HH by Income'!$T$91</c:f>
              <c:strCache>
                <c:ptCount val="1"/>
                <c:pt idx="0">
                  <c:v>$25,000 - $49,999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'Renter HH by Income'!$T$92:$T$112</c:f>
              <c:numCache>
                <c:formatCode>0.0%</c:formatCode>
                <c:ptCount val="21"/>
                <c:pt idx="0">
                  <c:v>0.30287782485875708</c:v>
                </c:pt>
                <c:pt idx="1">
                  <c:v>0.27899351136867073</c:v>
                </c:pt>
                <c:pt idx="2">
                  <c:v>0.19761452968284088</c:v>
                </c:pt>
                <c:pt idx="3">
                  <c:v>0.27595797280593326</c:v>
                </c:pt>
                <c:pt idx="4">
                  <c:v>0.3355911330049261</c:v>
                </c:pt>
                <c:pt idx="5">
                  <c:v>0.27311598075895238</c:v>
                </c:pt>
                <c:pt idx="6">
                  <c:v>0.25364216729415617</c:v>
                </c:pt>
                <c:pt idx="7">
                  <c:v>0.26868230947086613</c:v>
                </c:pt>
                <c:pt idx="8">
                  <c:v>0.23048016701461377</c:v>
                </c:pt>
                <c:pt idx="9">
                  <c:v>0.25924100542138984</c:v>
                </c:pt>
                <c:pt idx="10">
                  <c:v>0.15996662249055121</c:v>
                </c:pt>
                <c:pt idx="11">
                  <c:v>0.27484528576629047</c:v>
                </c:pt>
                <c:pt idx="12">
                  <c:v>0.27584797943290645</c:v>
                </c:pt>
                <c:pt idx="13">
                  <c:v>0.22223222322232222</c:v>
                </c:pt>
                <c:pt idx="14">
                  <c:v>0.25858752404506735</c:v>
                </c:pt>
                <c:pt idx="15">
                  <c:v>0.30993333333333334</c:v>
                </c:pt>
                <c:pt idx="16">
                  <c:v>0.21447476499041707</c:v>
                </c:pt>
                <c:pt idx="17">
                  <c:v>0.32518651916645225</c:v>
                </c:pt>
                <c:pt idx="18">
                  <c:v>0.24831035414977021</c:v>
                </c:pt>
                <c:pt idx="19">
                  <c:v>0.3177405119152692</c:v>
                </c:pt>
                <c:pt idx="20">
                  <c:v>0.27748851454823892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94-4089-A9F5-6A72923486AF}"/>
            </c:ext>
          </c:extLst>
        </c:ser>
        <c:ser>
          <c:idx val="2"/>
          <c:order val="2"/>
          <c:tx>
            <c:strRef>
              <c:f>'Renter HH by Income'!$U$91</c:f>
              <c:strCache>
                <c:ptCount val="1"/>
                <c:pt idx="0">
                  <c:v>$50,000 - $99,999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'Renter HH by Income'!$U$92:$U$112</c:f>
              <c:numCache>
                <c:formatCode>0.0%</c:formatCode>
                <c:ptCount val="21"/>
                <c:pt idx="0">
                  <c:v>0.32869879943502822</c:v>
                </c:pt>
                <c:pt idx="1">
                  <c:v>0.22612431519165505</c:v>
                </c:pt>
                <c:pt idx="2">
                  <c:v>0.24573055028462998</c:v>
                </c:pt>
                <c:pt idx="3">
                  <c:v>0.32857328735931302</c:v>
                </c:pt>
                <c:pt idx="4">
                  <c:v>0.31013957307060758</c:v>
                </c:pt>
                <c:pt idx="5">
                  <c:v>0.25414216996258687</c:v>
                </c:pt>
                <c:pt idx="6">
                  <c:v>0.28399083319692259</c:v>
                </c:pt>
                <c:pt idx="7">
                  <c:v>0.29969134778135476</c:v>
                </c:pt>
                <c:pt idx="8">
                  <c:v>0.32687145839546672</c:v>
                </c:pt>
                <c:pt idx="9">
                  <c:v>0.31066206669952356</c:v>
                </c:pt>
                <c:pt idx="10">
                  <c:v>0.34830412801256566</c:v>
                </c:pt>
                <c:pt idx="11">
                  <c:v>0.33927921368765923</c:v>
                </c:pt>
                <c:pt idx="12">
                  <c:v>0.31223404817853978</c:v>
                </c:pt>
                <c:pt idx="13">
                  <c:v>0.33429342934293427</c:v>
                </c:pt>
                <c:pt idx="14">
                  <c:v>0.2225886232481451</c:v>
                </c:pt>
                <c:pt idx="15">
                  <c:v>0.28559999999999997</c:v>
                </c:pt>
                <c:pt idx="16">
                  <c:v>0.21356210641598977</c:v>
                </c:pt>
                <c:pt idx="17">
                  <c:v>0.25109338821713406</c:v>
                </c:pt>
                <c:pt idx="18">
                  <c:v>0.32562854825628545</c:v>
                </c:pt>
                <c:pt idx="19">
                  <c:v>0.21182700794351281</c:v>
                </c:pt>
                <c:pt idx="20">
                  <c:v>0.20796324655436446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94-4089-A9F5-6A72923486AF}"/>
            </c:ext>
          </c:extLst>
        </c:ser>
        <c:ser>
          <c:idx val="3"/>
          <c:order val="3"/>
          <c:tx>
            <c:strRef>
              <c:f>'Renter HH by Income'!$V$91</c:f>
              <c:strCache>
                <c:ptCount val="1"/>
                <c:pt idx="0">
                  <c:v>$100,000 &amp; Higher</c:v>
                </c:pt>
              </c:strCache>
            </c:strRef>
          </c:tx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'Renter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'Renter HH by Income'!$V$92:$V$112</c:f>
              <c:numCache>
                <c:formatCode>0.0%</c:formatCode>
                <c:ptCount val="21"/>
                <c:pt idx="0">
                  <c:v>0.1061087570621469</c:v>
                </c:pt>
                <c:pt idx="1">
                  <c:v>4.0232163104924987E-2</c:v>
                </c:pt>
                <c:pt idx="2">
                  <c:v>0.27324478178368122</c:v>
                </c:pt>
                <c:pt idx="3">
                  <c:v>0.13722269208249302</c:v>
                </c:pt>
                <c:pt idx="4">
                  <c:v>6.2038177339901482E-2</c:v>
                </c:pt>
                <c:pt idx="5">
                  <c:v>0.20229823623730625</c:v>
                </c:pt>
                <c:pt idx="6">
                  <c:v>0.16014077590440334</c:v>
                </c:pt>
                <c:pt idx="7">
                  <c:v>0.17388514597369265</c:v>
                </c:pt>
                <c:pt idx="8">
                  <c:v>0.20357888458097226</c:v>
                </c:pt>
                <c:pt idx="9">
                  <c:v>0.11828486939379004</c:v>
                </c:pt>
                <c:pt idx="10">
                  <c:v>0.147597310165415</c:v>
                </c:pt>
                <c:pt idx="11">
                  <c:v>8.9066860817861915E-2</c:v>
                </c:pt>
                <c:pt idx="12">
                  <c:v>5.8608886842274187E-2</c:v>
                </c:pt>
                <c:pt idx="13">
                  <c:v>0.19792979297929794</c:v>
                </c:pt>
                <c:pt idx="14">
                  <c:v>0.11733992855179995</c:v>
                </c:pt>
                <c:pt idx="15">
                  <c:v>0.11026666666666667</c:v>
                </c:pt>
                <c:pt idx="16">
                  <c:v>5.987040248243132E-2</c:v>
                </c:pt>
                <c:pt idx="17">
                  <c:v>6.7404167738615905E-2</c:v>
                </c:pt>
                <c:pt idx="18">
                  <c:v>6.5152743984860775E-2</c:v>
                </c:pt>
                <c:pt idx="19">
                  <c:v>5.5751691674021775E-2</c:v>
                </c:pt>
                <c:pt idx="20">
                  <c:v>9.4640122511485458E-2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94-4089-A9F5-6A72923486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03031263"/>
        <c:axId val="403025503"/>
      </c:barChart>
      <c:catAx>
        <c:axId val="4030312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25503"/>
        <c:crosses val="autoZero"/>
        <c:auto val="1"/>
        <c:lblAlgn val="ctr"/>
        <c:lblOffset val="100"/>
        <c:noMultiLvlLbl val="0"/>
      </c:catAx>
      <c:valAx>
        <c:axId val="40302550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31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Projected</a:t>
            </a:r>
            <a:r>
              <a:rPr lang="en-US" sz="1800" b="1" baseline="0">
                <a:solidFill>
                  <a:schemeClr val="tx1"/>
                </a:solidFill>
              </a:rPr>
              <a:t> Changes in Owner Households by Income (2023-2028)</a:t>
            </a:r>
            <a:endParaRPr lang="en-US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736147971305065"/>
          <c:y val="7.1796450406834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476556916646387E-2"/>
          <c:y val="0.19706967629411415"/>
          <c:w val="0.89993656827409307"/>
          <c:h val="0.60775904987236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'Owner HH by Income'!$R$30</c:f>
              <c:strCache>
                <c:ptCount val="1"/>
                <c:pt idx="0">
                  <c:v>Region</c:v>
                </c:pt>
              </c:strCache>
            </c:strRef>
          </c:tx>
          <c:spPr>
            <a:solidFill>
              <a:srgbClr val="BDD6EE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Income'!$S$29:$V$29</c:f>
              <c:strCache>
                <c:ptCount val="4"/>
                <c:pt idx="0">
                  <c:v>Less Than $25,000</c:v>
                </c:pt>
                <c:pt idx="1">
                  <c:v>$25,000 - $49,999</c:v>
                </c:pt>
                <c:pt idx="2">
                  <c:v>$50,000 - $99,999</c:v>
                </c:pt>
                <c:pt idx="3">
                  <c:v>$100,000 &amp; Higher</c:v>
                </c:pt>
              </c:strCache>
            </c:strRef>
          </c:cat>
          <c:val>
            <c:numRef>
              <c:f>'Owner HH by Income'!$S$30:$V$30</c:f>
              <c:numCache>
                <c:formatCode>0.0%</c:formatCode>
                <c:ptCount val="4"/>
                <c:pt idx="0">
                  <c:v>-0.16083050569539589</c:v>
                </c:pt>
                <c:pt idx="1">
                  <c:v>-0.12393622426001029</c:v>
                </c:pt>
                <c:pt idx="2">
                  <c:v>7.3205934759217736E-3</c:v>
                </c:pt>
                <c:pt idx="3">
                  <c:v>0.23890661283653788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D-4537-96FD-F95E82B79650}"/>
            </c:ext>
          </c:extLst>
        </c:ser>
        <c:ser>
          <c:idx val="1"/>
          <c:order val="1"/>
          <c:tx>
            <c:strRef>
              <c:f>'Owner HH by Income'!$R$31</c:f>
              <c:strCache>
                <c:ptCount val="1"/>
                <c:pt idx="0">
                  <c:v>North Carolina</c:v>
                </c:pt>
              </c:strCache>
            </c:strRef>
          </c:tx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Income'!$S$29:$V$29</c:f>
              <c:strCache>
                <c:ptCount val="4"/>
                <c:pt idx="0">
                  <c:v>Less Than $25,000</c:v>
                </c:pt>
                <c:pt idx="1">
                  <c:v>$25,000 - $49,999</c:v>
                </c:pt>
                <c:pt idx="2">
                  <c:v>$50,000 - $99,999</c:v>
                </c:pt>
                <c:pt idx="3">
                  <c:v>$100,000 &amp; Higher</c:v>
                </c:pt>
              </c:strCache>
            </c:strRef>
          </c:cat>
          <c:val>
            <c:numRef>
              <c:f>'Owner HH by Income'!$S$31:$V$31</c:f>
              <c:numCache>
                <c:formatCode>0.0%</c:formatCode>
                <c:ptCount val="4"/>
                <c:pt idx="0">
                  <c:v>-0.18020679890736954</c:v>
                </c:pt>
                <c:pt idx="1">
                  <c:v>-0.14081015202600561</c:v>
                </c:pt>
                <c:pt idx="2">
                  <c:v>-1.2111695614711352E-2</c:v>
                </c:pt>
                <c:pt idx="3">
                  <c:v>0.2229148864378333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D-4537-96FD-F95E82B79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1356683679"/>
        <c:axId val="1356665919"/>
      </c:barChart>
      <c:catAx>
        <c:axId val="13566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65919"/>
        <c:crosses val="autoZero"/>
        <c:auto val="1"/>
        <c:lblAlgn val="ctr"/>
        <c:lblOffset val="100"/>
        <c:noMultiLvlLbl val="0"/>
      </c:catAx>
      <c:valAx>
        <c:axId val="135666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6683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2028 Projected Distribution of Owner Households by Income</a:t>
            </a:r>
          </a:p>
        </c:rich>
      </c:tx>
      <c:layout>
        <c:manualLayout>
          <c:xMode val="edge"/>
          <c:yMode val="edge"/>
          <c:x val="0.25965640852425642"/>
          <c:y val="2.43795783817701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'Owner HH by Income'!$S$91</c:f>
              <c:strCache>
                <c:ptCount val="1"/>
                <c:pt idx="0">
                  <c:v>Less Than $25,000</c:v>
                </c:pt>
              </c:strCache>
            </c:strRef>
          </c:tx>
          <c:spPr>
            <a:solidFill>
              <a:srgbClr val="BDD6EE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'Owner HH by Income'!$S$92:$S$112</c:f>
              <c:numCache>
                <c:formatCode>0.0%</c:formatCode>
                <c:ptCount val="21"/>
                <c:pt idx="0">
                  <c:v>9.0341817894591336E-2</c:v>
                </c:pt>
                <c:pt idx="1">
                  <c:v>0.13534630824366722</c:v>
                </c:pt>
                <c:pt idx="2">
                  <c:v>0.11251121881170348</c:v>
                </c:pt>
                <c:pt idx="3">
                  <c:v>0.11275327771156138</c:v>
                </c:pt>
                <c:pt idx="4">
                  <c:v>0.12927450980392158</c:v>
                </c:pt>
                <c:pt idx="5">
                  <c:v>8.1174438687392061E-2</c:v>
                </c:pt>
                <c:pt idx="6">
                  <c:v>8.9606970175690553E-2</c:v>
                </c:pt>
                <c:pt idx="7">
                  <c:v>7.9922213955818111E-2</c:v>
                </c:pt>
                <c:pt idx="8">
                  <c:v>9.7961255392944757E-2</c:v>
                </c:pt>
                <c:pt idx="9">
                  <c:v>0.15142159678345779</c:v>
                </c:pt>
                <c:pt idx="10">
                  <c:v>8.4090753307286312E-2</c:v>
                </c:pt>
                <c:pt idx="11">
                  <c:v>0.109642682329907</c:v>
                </c:pt>
                <c:pt idx="12">
                  <c:v>0.13198732147128744</c:v>
                </c:pt>
                <c:pt idx="13">
                  <c:v>9.4861774497032855E-2</c:v>
                </c:pt>
                <c:pt idx="14">
                  <c:v>0.12139949906073888</c:v>
                </c:pt>
                <c:pt idx="15">
                  <c:v>0.10085758598668004</c:v>
                </c:pt>
                <c:pt idx="16">
                  <c:v>0.18443122356820299</c:v>
                </c:pt>
                <c:pt idx="17">
                  <c:v>0.13128735477805387</c:v>
                </c:pt>
                <c:pt idx="18">
                  <c:v>0.14095169430425378</c:v>
                </c:pt>
                <c:pt idx="19">
                  <c:v>0.17910082676972749</c:v>
                </c:pt>
                <c:pt idx="20">
                  <c:v>0.12566193157938976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D-4FF7-8356-A8756F0351C2}"/>
            </c:ext>
          </c:extLst>
        </c:ser>
        <c:ser>
          <c:idx val="1"/>
          <c:order val="1"/>
          <c:tx>
            <c:strRef>
              <c:f>'Owner HH by Income'!$T$91</c:f>
              <c:strCache>
                <c:ptCount val="1"/>
                <c:pt idx="0">
                  <c:v>$25,000 - $49,999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'Owner HH by Income'!$T$92:$T$112</c:f>
              <c:numCache>
                <c:formatCode>0.0%</c:formatCode>
                <c:ptCount val="21"/>
                <c:pt idx="0">
                  <c:v>0.16897375644240831</c:v>
                </c:pt>
                <c:pt idx="1">
                  <c:v>0.16114382517673054</c:v>
                </c:pt>
                <c:pt idx="2">
                  <c:v>6.932328127804703E-2</c:v>
                </c:pt>
                <c:pt idx="3">
                  <c:v>0.15791909135525484</c:v>
                </c:pt>
                <c:pt idx="4">
                  <c:v>0.1710392156862745</c:v>
                </c:pt>
                <c:pt idx="5">
                  <c:v>0.14977547495682211</c:v>
                </c:pt>
                <c:pt idx="6">
                  <c:v>0.13662693283546365</c:v>
                </c:pt>
                <c:pt idx="7">
                  <c:v>0.13354007528156928</c:v>
                </c:pt>
                <c:pt idx="8">
                  <c:v>0.15748808617432253</c:v>
                </c:pt>
                <c:pt idx="9">
                  <c:v>0.18861286616886846</c:v>
                </c:pt>
                <c:pt idx="10">
                  <c:v>0.1100829392007677</c:v>
                </c:pt>
                <c:pt idx="11">
                  <c:v>0.16277804970903356</c:v>
                </c:pt>
                <c:pt idx="12">
                  <c:v>0.2216721270686802</c:v>
                </c:pt>
                <c:pt idx="13">
                  <c:v>0.1314806773773339</c:v>
                </c:pt>
                <c:pt idx="14">
                  <c:v>0.18550407013149656</c:v>
                </c:pt>
                <c:pt idx="15">
                  <c:v>0.17518930754493203</c:v>
                </c:pt>
                <c:pt idx="16">
                  <c:v>0.17095548706185937</c:v>
                </c:pt>
                <c:pt idx="17">
                  <c:v>0.18507823517560942</c:v>
                </c:pt>
                <c:pt idx="18">
                  <c:v>0.1944844989185292</c:v>
                </c:pt>
                <c:pt idx="19">
                  <c:v>0.23501785626926275</c:v>
                </c:pt>
                <c:pt idx="20">
                  <c:v>0.19391443220980079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FD-4FF7-8356-A8756F0351C2}"/>
            </c:ext>
          </c:extLst>
        </c:ser>
        <c:ser>
          <c:idx val="2"/>
          <c:order val="2"/>
          <c:tx>
            <c:strRef>
              <c:f>'Owner HH by Income'!$U$91</c:f>
              <c:strCache>
                <c:ptCount val="1"/>
                <c:pt idx="0">
                  <c:v>$50,000 - $99,999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'Owner HH by Income'!$U$92:$U$112</c:f>
              <c:numCache>
                <c:formatCode>0.0%</c:formatCode>
                <c:ptCount val="21"/>
                <c:pt idx="0">
                  <c:v>0.34740625185126672</c:v>
                </c:pt>
                <c:pt idx="1">
                  <c:v>0.33032064808174855</c:v>
                </c:pt>
                <c:pt idx="2">
                  <c:v>0.1987075928917609</c:v>
                </c:pt>
                <c:pt idx="3">
                  <c:v>0.33992848629320616</c:v>
                </c:pt>
                <c:pt idx="4">
                  <c:v>0.34031372549019612</c:v>
                </c:pt>
                <c:pt idx="5">
                  <c:v>0.35785837651122621</c:v>
                </c:pt>
                <c:pt idx="6">
                  <c:v>0.29028675379386282</c:v>
                </c:pt>
                <c:pt idx="7">
                  <c:v>0.29801041566917363</c:v>
                </c:pt>
                <c:pt idx="8">
                  <c:v>0.37281109889180275</c:v>
                </c:pt>
                <c:pt idx="9">
                  <c:v>0.31863871338311311</c:v>
                </c:pt>
                <c:pt idx="10">
                  <c:v>0.329275481527178</c:v>
                </c:pt>
                <c:pt idx="11">
                  <c:v>0.34578778484799044</c:v>
                </c:pt>
                <c:pt idx="12">
                  <c:v>0.36280848595184356</c:v>
                </c:pt>
                <c:pt idx="13">
                  <c:v>0.30166449558546821</c:v>
                </c:pt>
                <c:pt idx="14">
                  <c:v>0.35566687539135877</c:v>
                </c:pt>
                <c:pt idx="15">
                  <c:v>0.36378980020071161</c:v>
                </c:pt>
                <c:pt idx="16">
                  <c:v>0.38595799584259194</c:v>
                </c:pt>
                <c:pt idx="17">
                  <c:v>0.40971056342757373</c:v>
                </c:pt>
                <c:pt idx="18">
                  <c:v>0.37058399423215571</c:v>
                </c:pt>
                <c:pt idx="19">
                  <c:v>0.32884888214862285</c:v>
                </c:pt>
                <c:pt idx="20">
                  <c:v>0.36118349163654706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FD-4FF7-8356-A8756F0351C2}"/>
            </c:ext>
          </c:extLst>
        </c:ser>
        <c:ser>
          <c:idx val="3"/>
          <c:order val="3"/>
          <c:tx>
            <c:strRef>
              <c:f>'Owner HH by Income'!$V$91</c:f>
              <c:strCache>
                <c:ptCount val="1"/>
                <c:pt idx="0">
                  <c:v>$100,000 &amp; Higher</c:v>
                </c:pt>
              </c:strCache>
            </c:strRef>
          </c:tx>
          <c:spPr>
            <a:solidFill>
              <a:srgbClr val="25597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'Owner HH by Income'!$R$92:$R$112</c:f>
              <c:strCache>
                <c:ptCount val="21"/>
                <c:pt idx="0">
                  <c:v>Alamance County</c:v>
                </c:pt>
                <c:pt idx="1">
                  <c:v>Caswell County</c:v>
                </c:pt>
                <c:pt idx="2">
                  <c:v>Chatham County</c:v>
                </c:pt>
                <c:pt idx="3">
                  <c:v>Cumberland County</c:v>
                </c:pt>
                <c:pt idx="4">
                  <c:v>Davidson County</c:v>
                </c:pt>
                <c:pt idx="5">
                  <c:v>Davie County</c:v>
                </c:pt>
                <c:pt idx="6">
                  <c:v>Forsyth County</c:v>
                </c:pt>
                <c:pt idx="7">
                  <c:v>Guilford County</c:v>
                </c:pt>
                <c:pt idx="8">
                  <c:v>Harnett County</c:v>
                </c:pt>
                <c:pt idx="9">
                  <c:v>Hoke County</c:v>
                </c:pt>
                <c:pt idx="10">
                  <c:v>Johnston County</c:v>
                </c:pt>
                <c:pt idx="11">
                  <c:v>Lee County</c:v>
                </c:pt>
                <c:pt idx="12">
                  <c:v>Montgomery County</c:v>
                </c:pt>
                <c:pt idx="13">
                  <c:v>Moore County</c:v>
                </c:pt>
                <c:pt idx="14">
                  <c:v>Person County</c:v>
                </c:pt>
                <c:pt idx="15">
                  <c:v>Randolph County</c:v>
                </c:pt>
                <c:pt idx="16">
                  <c:v>Rockingham County</c:v>
                </c:pt>
                <c:pt idx="17">
                  <c:v>Stokes County</c:v>
                </c:pt>
                <c:pt idx="18">
                  <c:v>Surry County</c:v>
                </c:pt>
                <c:pt idx="19">
                  <c:v>Wilkes County</c:v>
                </c:pt>
                <c:pt idx="20">
                  <c:v>Yadkin County</c:v>
                </c:pt>
              </c:strCache>
            </c:strRef>
          </c:cat>
          <c:val>
            <c:numRef>
              <c:f>'Owner HH by Income'!$V$92:$V$112</c:f>
              <c:numCache>
                <c:formatCode>0.0%</c:formatCode>
                <c:ptCount val="21"/>
                <c:pt idx="0">
                  <c:v>0.39327817381173358</c:v>
                </c:pt>
                <c:pt idx="1">
                  <c:v>0.37318921849785369</c:v>
                </c:pt>
                <c:pt idx="2">
                  <c:v>0.61945790701848857</c:v>
                </c:pt>
                <c:pt idx="3">
                  <c:v>0.3893991446399776</c:v>
                </c:pt>
                <c:pt idx="4">
                  <c:v>0.35937254901960786</c:v>
                </c:pt>
                <c:pt idx="5">
                  <c:v>0.41119170984455955</c:v>
                </c:pt>
                <c:pt idx="6">
                  <c:v>0.48347934319498298</c:v>
                </c:pt>
                <c:pt idx="7">
                  <c:v>0.48852729509343901</c:v>
                </c:pt>
                <c:pt idx="8">
                  <c:v>0.37173955954092996</c:v>
                </c:pt>
                <c:pt idx="9">
                  <c:v>0.34132682366456057</c:v>
                </c:pt>
                <c:pt idx="10">
                  <c:v>0.47655082596476794</c:v>
                </c:pt>
                <c:pt idx="11">
                  <c:v>0.38179148311306899</c:v>
                </c:pt>
                <c:pt idx="12">
                  <c:v>0.28353206550818888</c:v>
                </c:pt>
                <c:pt idx="13">
                  <c:v>0.47199305254016499</c:v>
                </c:pt>
                <c:pt idx="14">
                  <c:v>0.33742955541640574</c:v>
                </c:pt>
                <c:pt idx="15">
                  <c:v>0.36016330626767634</c:v>
                </c:pt>
                <c:pt idx="16">
                  <c:v>0.25865529352734573</c:v>
                </c:pt>
                <c:pt idx="17">
                  <c:v>0.27392384661876301</c:v>
                </c:pt>
                <c:pt idx="18">
                  <c:v>0.29397981254506128</c:v>
                </c:pt>
                <c:pt idx="19">
                  <c:v>0.25703243481238686</c:v>
                </c:pt>
                <c:pt idx="20">
                  <c:v>0.31924014457426242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FD-4FF7-8356-A8756F035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03031263"/>
        <c:axId val="403025503"/>
      </c:barChart>
      <c:catAx>
        <c:axId val="4030312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25503"/>
        <c:crosses val="autoZero"/>
        <c:auto val="1"/>
        <c:lblAlgn val="ctr"/>
        <c:lblOffset val="100"/>
        <c:noMultiLvlLbl val="0"/>
      </c:catAx>
      <c:valAx>
        <c:axId val="40302550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31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</a:rPr>
              <a:t>Percent</a:t>
            </a:r>
            <a:r>
              <a:rPr lang="en-US" sz="2000" b="1" baseline="0">
                <a:solidFill>
                  <a:schemeClr val="tx1"/>
                </a:solidFill>
              </a:rPr>
              <a:t> Change Households Ages 35 to 54 Years (2023-2028)</a:t>
            </a:r>
            <a:endParaRPr lang="en-US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'Households by Age'!$V$30</c:f>
              <c:strCache>
                <c:ptCount val="1"/>
                <c:pt idx="0">
                  <c:v>&lt;35 Years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31-4C7D-8F8F-6037AF3803AD}"/>
              </c:ext>
            </c:extLst>
          </c:dPt>
          <c:dPt>
            <c:idx val="12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31-4C7D-8F8F-6037AF3803AD}"/>
              </c:ext>
            </c:extLst>
          </c:dPt>
          <c:dPt>
            <c:idx val="13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31-4C7D-8F8F-6037AF3803AD}"/>
              </c:ext>
            </c:extLst>
          </c:dPt>
          <c:dPt>
            <c:idx val="14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31-4C7D-8F8F-6037AF3803AD}"/>
              </c:ext>
            </c:extLst>
          </c:dPt>
          <c:dPt>
            <c:idx val="15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31-4C7D-8F8F-6037AF3803AD}"/>
              </c:ext>
            </c:extLst>
          </c:dPt>
          <c:dPt>
            <c:idx val="16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831-4C7D-8F8F-6037AF3803AD}"/>
              </c:ext>
            </c:extLst>
          </c:dPt>
          <c:dPt>
            <c:idx val="17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831-4C7D-8F8F-6037AF3803AD}"/>
              </c:ext>
            </c:extLst>
          </c:dPt>
          <c:dPt>
            <c:idx val="18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831-4C7D-8F8F-6037AF3803AD}"/>
              </c:ext>
            </c:extLst>
          </c:dPt>
          <c:dPt>
            <c:idx val="19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831-4C7D-8F8F-6037AF3803AD}"/>
              </c:ext>
            </c:extLst>
          </c:dPt>
          <c:dPt>
            <c:idx val="20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831-4C7D-8F8F-6037AF3803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'Households by Age'!$U$55:$U$75</c:f>
              <c:strCache>
                <c:ptCount val="21"/>
                <c:pt idx="0">
                  <c:v>Hoke County</c:v>
                </c:pt>
                <c:pt idx="1">
                  <c:v>Chatham County</c:v>
                </c:pt>
                <c:pt idx="2">
                  <c:v>Lee County</c:v>
                </c:pt>
                <c:pt idx="3">
                  <c:v>Cumberland County</c:v>
                </c:pt>
                <c:pt idx="4">
                  <c:v>Harnett County</c:v>
                </c:pt>
                <c:pt idx="5">
                  <c:v>Johnston County</c:v>
                </c:pt>
                <c:pt idx="6">
                  <c:v>Alamance County</c:v>
                </c:pt>
                <c:pt idx="7">
                  <c:v>Guilford County</c:v>
                </c:pt>
                <c:pt idx="8">
                  <c:v>Forsyth County</c:v>
                </c:pt>
                <c:pt idx="9">
                  <c:v>Moore County</c:v>
                </c:pt>
                <c:pt idx="10">
                  <c:v>Montgomery County</c:v>
                </c:pt>
                <c:pt idx="11">
                  <c:v>Randolph County</c:v>
                </c:pt>
                <c:pt idx="12">
                  <c:v>Rockingham County</c:v>
                </c:pt>
                <c:pt idx="13">
                  <c:v>Wilkes County</c:v>
                </c:pt>
                <c:pt idx="14">
                  <c:v>Davie County</c:v>
                </c:pt>
                <c:pt idx="15">
                  <c:v>Person County</c:v>
                </c:pt>
                <c:pt idx="16">
                  <c:v>Davidson County</c:v>
                </c:pt>
                <c:pt idx="17">
                  <c:v>Caswell County</c:v>
                </c:pt>
                <c:pt idx="18">
                  <c:v>Stokes County</c:v>
                </c:pt>
                <c:pt idx="19">
                  <c:v>Surry County</c:v>
                </c:pt>
                <c:pt idx="20">
                  <c:v>Yadkin County</c:v>
                </c:pt>
              </c:strCache>
            </c:strRef>
          </c:cat>
          <c:val>
            <c:numRef>
              <c:f>'Households by Age'!$V$55:$V$75</c:f>
              <c:numCache>
                <c:formatCode>0.0%</c:formatCode>
                <c:ptCount val="21"/>
                <c:pt idx="0">
                  <c:v>5.4835124120044459E-2</c:v>
                </c:pt>
                <c:pt idx="1">
                  <c:v>4.6394207868914926E-2</c:v>
                </c:pt>
                <c:pt idx="2">
                  <c:v>4.1776052961990641E-2</c:v>
                </c:pt>
                <c:pt idx="3">
                  <c:v>3.909899389148401E-2</c:v>
                </c:pt>
                <c:pt idx="4">
                  <c:v>2.8707375099127675E-2</c:v>
                </c:pt>
                <c:pt idx="5">
                  <c:v>1.975402858903989E-2</c:v>
                </c:pt>
                <c:pt idx="6">
                  <c:v>1.3261588001016863E-2</c:v>
                </c:pt>
                <c:pt idx="7">
                  <c:v>1.0530805939907755E-2</c:v>
                </c:pt>
                <c:pt idx="8">
                  <c:v>7.1589845255796026E-3</c:v>
                </c:pt>
                <c:pt idx="9">
                  <c:v>4.6675401244677369E-3</c:v>
                </c:pt>
                <c:pt idx="10">
                  <c:v>3.2133676092544985E-4</c:v>
                </c:pt>
                <c:pt idx="11">
                  <c:v>-4.0403032721468479E-3</c:v>
                </c:pt>
                <c:pt idx="12">
                  <c:v>-1.4721605395180524E-2</c:v>
                </c:pt>
                <c:pt idx="13">
                  <c:v>-1.6085156712004729E-2</c:v>
                </c:pt>
                <c:pt idx="14">
                  <c:v>-1.6284363509017685E-2</c:v>
                </c:pt>
                <c:pt idx="15">
                  <c:v>-1.9784863618901267E-2</c:v>
                </c:pt>
                <c:pt idx="16">
                  <c:v>-2.0860550381389859E-2</c:v>
                </c:pt>
                <c:pt idx="17">
                  <c:v>-2.5291828793774319E-2</c:v>
                </c:pt>
                <c:pt idx="18">
                  <c:v>-2.7186374058303309E-2</c:v>
                </c:pt>
                <c:pt idx="19">
                  <c:v>-2.9362061681453316E-2</c:v>
                </c:pt>
                <c:pt idx="20">
                  <c:v>-3.9156626506024098E-2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831-4C7D-8F8F-6037AF380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3982607"/>
        <c:axId val="1293979727"/>
      </c:barChart>
      <c:catAx>
        <c:axId val="1293982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979727"/>
        <c:crosses val="autoZero"/>
        <c:auto val="1"/>
        <c:lblAlgn val="ctr"/>
        <c:lblOffset val="100"/>
        <c:noMultiLvlLbl val="0"/>
      </c:catAx>
      <c:valAx>
        <c:axId val="129397972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982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</a:rPr>
              <a:t>Percent</a:t>
            </a:r>
            <a:r>
              <a:rPr lang="en-US" sz="2000" b="1" baseline="0">
                <a:solidFill>
                  <a:schemeClr val="tx1"/>
                </a:solidFill>
              </a:rPr>
              <a:t> Change Households Ages 55+ Years (2023-2028)</a:t>
            </a:r>
            <a:endParaRPr lang="en-US" sz="20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241177363407852"/>
          <c:y val="1.90476190476190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'Households by Age'!$V$30</c:f>
              <c:strCache>
                <c:ptCount val="1"/>
                <c:pt idx="0">
                  <c:v>&lt;35 Years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'Households by Age'!$U$79:$U$99</c:f>
              <c:strCache>
                <c:ptCount val="21"/>
                <c:pt idx="0">
                  <c:v>Johnston County</c:v>
                </c:pt>
                <c:pt idx="1">
                  <c:v>Chatham County</c:v>
                </c:pt>
                <c:pt idx="2">
                  <c:v>Harnett County</c:v>
                </c:pt>
                <c:pt idx="3">
                  <c:v>Moore County</c:v>
                </c:pt>
                <c:pt idx="4">
                  <c:v>Lee County</c:v>
                </c:pt>
                <c:pt idx="5">
                  <c:v>Alamance County</c:v>
                </c:pt>
                <c:pt idx="6">
                  <c:v>Davie County</c:v>
                </c:pt>
                <c:pt idx="7">
                  <c:v>Davidson County</c:v>
                </c:pt>
                <c:pt idx="8">
                  <c:v>Guilford County</c:v>
                </c:pt>
                <c:pt idx="9">
                  <c:v>Yadkin County</c:v>
                </c:pt>
                <c:pt idx="10">
                  <c:v>Randolph County</c:v>
                </c:pt>
                <c:pt idx="11">
                  <c:v>Forsyth County</c:v>
                </c:pt>
                <c:pt idx="12">
                  <c:v>Caswell County</c:v>
                </c:pt>
                <c:pt idx="13">
                  <c:v>Person County</c:v>
                </c:pt>
                <c:pt idx="14">
                  <c:v>Surry County</c:v>
                </c:pt>
                <c:pt idx="15">
                  <c:v>Stokes County</c:v>
                </c:pt>
                <c:pt idx="16">
                  <c:v>Rockingham County</c:v>
                </c:pt>
                <c:pt idx="17">
                  <c:v>Hoke County</c:v>
                </c:pt>
                <c:pt idx="18">
                  <c:v>Wilkes County</c:v>
                </c:pt>
                <c:pt idx="19">
                  <c:v>Cumberland County</c:v>
                </c:pt>
                <c:pt idx="20">
                  <c:v>Montgomery County</c:v>
                </c:pt>
              </c:strCache>
            </c:strRef>
          </c:cat>
          <c:val>
            <c:numRef>
              <c:f>'Households by Age'!$V$79:$V$99</c:f>
              <c:numCache>
                <c:formatCode>0.0%</c:formatCode>
                <c:ptCount val="21"/>
                <c:pt idx="0">
                  <c:v>0.11900689507723555</c:v>
                </c:pt>
                <c:pt idx="1">
                  <c:v>9.1344343428909569E-2</c:v>
                </c:pt>
                <c:pt idx="2">
                  <c:v>7.4997541064227402E-2</c:v>
                </c:pt>
                <c:pt idx="3">
                  <c:v>7.1235833783054509E-2</c:v>
                </c:pt>
                <c:pt idx="4">
                  <c:v>6.6909975669099758E-2</c:v>
                </c:pt>
                <c:pt idx="5">
                  <c:v>6.6075065464067495E-2</c:v>
                </c:pt>
                <c:pt idx="6">
                  <c:v>6.4059476525104395E-2</c:v>
                </c:pt>
                <c:pt idx="7">
                  <c:v>5.7521998698469287E-2</c:v>
                </c:pt>
                <c:pt idx="8">
                  <c:v>5.671961996220054E-2</c:v>
                </c:pt>
                <c:pt idx="9">
                  <c:v>5.6492938382702161E-2</c:v>
                </c:pt>
                <c:pt idx="10">
                  <c:v>5.6161812747619382E-2</c:v>
                </c:pt>
                <c:pt idx="11">
                  <c:v>5.5090887331622408E-2</c:v>
                </c:pt>
                <c:pt idx="12">
                  <c:v>4.8121414029243012E-2</c:v>
                </c:pt>
                <c:pt idx="13">
                  <c:v>4.673004237773451E-2</c:v>
                </c:pt>
                <c:pt idx="14">
                  <c:v>4.4645704445436571E-2</c:v>
                </c:pt>
                <c:pt idx="15">
                  <c:v>4.3503763808778961E-2</c:v>
                </c:pt>
                <c:pt idx="16">
                  <c:v>4.1092647824646118E-2</c:v>
                </c:pt>
                <c:pt idx="17">
                  <c:v>4.0005861664712782E-2</c:v>
                </c:pt>
                <c:pt idx="18">
                  <c:v>3.7059214903526282E-2</c:v>
                </c:pt>
                <c:pt idx="19">
                  <c:v>3.4798678829820698E-2</c:v>
                </c:pt>
                <c:pt idx="20">
                  <c:v>2.4860917941585535E-2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C-4BB5-8679-B41FA3FBD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3982607"/>
        <c:axId val="1293979727"/>
      </c:barChart>
      <c:catAx>
        <c:axId val="12939826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979727"/>
        <c:crosses val="autoZero"/>
        <c:auto val="1"/>
        <c:lblAlgn val="ctr"/>
        <c:lblOffset val="100"/>
        <c:noMultiLvlLbl val="0"/>
      </c:catAx>
      <c:valAx>
        <c:axId val="129397972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982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Multifamily</a:t>
            </a:r>
            <a:r>
              <a:rPr lang="en-US" sz="1800" b="1" baseline="0">
                <a:solidFill>
                  <a:schemeClr val="tx1"/>
                </a:solidFill>
              </a:rPr>
              <a:t> Rental Housing Overall Vacancy Rate by County</a:t>
            </a:r>
            <a:endParaRPr lang="en-US" sz="18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F6-46D9-AAFF-D9B7FA74C25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F6-46D9-AAFF-D9B7FA74C25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F6-46D9-AAFF-D9B7FA74C25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F6-46D9-AAFF-D9B7FA74C25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EF4C748-47C7-4060-99CD-962AA8BAADA5}" type="VALUE">
                      <a:rPr lang="en-US" sz="1600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600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6F6-46D9-AAFF-D9B7FA74C25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6F6-46D9-AAFF-D9B7FA74C25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6F6-46D9-AAFF-D9B7FA74C2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Vacancies!$N$4:$N$24</c:f>
              <c:strCache>
                <c:ptCount val="21"/>
                <c:pt idx="0">
                  <c:v>Caswell</c:v>
                </c:pt>
                <c:pt idx="1">
                  <c:v>Person</c:v>
                </c:pt>
                <c:pt idx="2">
                  <c:v>Wilkes</c:v>
                </c:pt>
                <c:pt idx="3">
                  <c:v>Lee</c:v>
                </c:pt>
                <c:pt idx="4">
                  <c:v>Harnett</c:v>
                </c:pt>
                <c:pt idx="5">
                  <c:v>Montgomery</c:v>
                </c:pt>
                <c:pt idx="6">
                  <c:v>Surry</c:v>
                </c:pt>
                <c:pt idx="7">
                  <c:v>Yadkin</c:v>
                </c:pt>
                <c:pt idx="8">
                  <c:v>Rockingham</c:v>
                </c:pt>
                <c:pt idx="9">
                  <c:v>Stokes</c:v>
                </c:pt>
                <c:pt idx="10">
                  <c:v>Randolph</c:v>
                </c:pt>
                <c:pt idx="11">
                  <c:v>Davidson</c:v>
                </c:pt>
                <c:pt idx="12">
                  <c:v>Moore</c:v>
                </c:pt>
                <c:pt idx="13">
                  <c:v>Alamance</c:v>
                </c:pt>
                <c:pt idx="14">
                  <c:v>Forsyth</c:v>
                </c:pt>
                <c:pt idx="15">
                  <c:v>Guilford</c:v>
                </c:pt>
                <c:pt idx="16">
                  <c:v>Cumberland</c:v>
                </c:pt>
                <c:pt idx="17">
                  <c:v>Hoke</c:v>
                </c:pt>
                <c:pt idx="18">
                  <c:v>Davie</c:v>
                </c:pt>
                <c:pt idx="19">
                  <c:v>Johnston</c:v>
                </c:pt>
                <c:pt idx="20">
                  <c:v>Chatham</c:v>
                </c:pt>
              </c:strCache>
            </c:strRef>
          </c:cat>
          <c:val>
            <c:numRef>
              <c:f>Vacancies!$O$4:$O$24</c:f>
              <c:numCache>
                <c:formatCode>0.0%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2E-3</c:v>
                </c:pt>
                <c:pt idx="4">
                  <c:v>5.0000000000000001E-3</c:v>
                </c:pt>
                <c:pt idx="5">
                  <c:v>8.0000000000000002E-3</c:v>
                </c:pt>
                <c:pt idx="6">
                  <c:v>1.0999999999999999E-2</c:v>
                </c:pt>
                <c:pt idx="7">
                  <c:v>1.2999999999999999E-2</c:v>
                </c:pt>
                <c:pt idx="8">
                  <c:v>1.6E-2</c:v>
                </c:pt>
                <c:pt idx="9">
                  <c:v>2.1000000000000001E-2</c:v>
                </c:pt>
                <c:pt idx="10">
                  <c:v>0.03</c:v>
                </c:pt>
                <c:pt idx="11">
                  <c:v>3.5000000000000003E-2</c:v>
                </c:pt>
                <c:pt idx="12">
                  <c:v>4.5999999999999999E-2</c:v>
                </c:pt>
                <c:pt idx="13">
                  <c:v>4.7E-2</c:v>
                </c:pt>
                <c:pt idx="14">
                  <c:v>5.0999999999999997E-2</c:v>
                </c:pt>
                <c:pt idx="15">
                  <c:v>5.2999999999999999E-2</c:v>
                </c:pt>
                <c:pt idx="16">
                  <c:v>6.3E-2</c:v>
                </c:pt>
                <c:pt idx="17">
                  <c:v>0.106</c:v>
                </c:pt>
                <c:pt idx="18">
                  <c:v>0.114</c:v>
                </c:pt>
                <c:pt idx="19">
                  <c:v>0.124</c:v>
                </c:pt>
                <c:pt idx="20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F6-46D9-AAFF-D9B7FA74C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16786287"/>
        <c:axId val="616771887"/>
      </c:barChart>
      <c:catAx>
        <c:axId val="61678628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771887"/>
        <c:crosses val="autoZero"/>
        <c:auto val="1"/>
        <c:lblAlgn val="ctr"/>
        <c:lblOffset val="100"/>
        <c:noMultiLvlLbl val="0"/>
      </c:catAx>
      <c:valAx>
        <c:axId val="61677188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78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Region Annual Sales/Median Price (2020-2024*)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'Median Sale Price by Year'!$B$62:$B$63</c:f>
              <c:strCache>
                <c:ptCount val="2"/>
                <c:pt idx="0">
                  <c:v>Number</c:v>
                </c:pt>
                <c:pt idx="1">
                  <c:v>Sold</c:v>
                </c:pt>
              </c:strCache>
            </c:strRef>
          </c:tx>
          <c:spPr>
            <a:solidFill>
              <a:srgbClr val="2559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'Median Sale Price by Year'!$A$64:$A$68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'Median Sale Price by Year'!$B$64:$B$68</c:f>
              <c:numCache>
                <c:formatCode>#,##0</c:formatCode>
                <c:ptCount val="5"/>
                <c:pt idx="0">
                  <c:v>34429</c:v>
                </c:pt>
                <c:pt idx="1">
                  <c:v>41805</c:v>
                </c:pt>
                <c:pt idx="2">
                  <c:v>39495</c:v>
                </c:pt>
                <c:pt idx="3">
                  <c:v>34474</c:v>
                </c:pt>
                <c:pt idx="4">
                  <c:v>34888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A-4620-984D-FB5D77910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63202943"/>
        <c:axId val="863200063"/>
      </c:barChart>
      <c:lineChart>
        <c:grouping val="standard"/>
        <c:varyColors val="0"/>
        <c:ser>
          <c:idx val="1"/>
          <c:order val="1"/>
          <c:tx>
            <c:strRef>
              <c:f>'Median Sale Price by Year'!$C$62:$C$63</c:f>
              <c:strCache>
                <c:ptCount val="2"/>
                <c:pt idx="0">
                  <c:v>Median</c:v>
                </c:pt>
                <c:pt idx="1">
                  <c:v>Sales Price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ysClr val="windowText" lastClr="0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1194444444444449E-2"/>
                  <c:y val="-0.150428331875182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FA-4620-984D-FB5D779105F4}"/>
                </c:ext>
              </c:extLst>
            </c:dLbl>
            <c:dLbl>
              <c:idx val="1"/>
              <c:layout>
                <c:manualLayout>
                  <c:x val="-7.1194444444444449E-2"/>
                  <c:y val="-0.178206109652960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FA-4620-984D-FB5D779105F4}"/>
                </c:ext>
              </c:extLst>
            </c:dLbl>
            <c:dLbl>
              <c:idx val="2"/>
              <c:layout>
                <c:manualLayout>
                  <c:x val="-7.1194444444444449E-2"/>
                  <c:y val="-0.118020924467774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FA-4620-984D-FB5D779105F4}"/>
                </c:ext>
              </c:extLst>
            </c:dLbl>
            <c:dLbl>
              <c:idx val="3"/>
              <c:layout>
                <c:manualLayout>
                  <c:x val="-7.3972222222222328E-2"/>
                  <c:y val="-0.104132035578885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FA-4620-984D-FB5D779105F4}"/>
                </c:ext>
              </c:extLst>
            </c:dLbl>
            <c:dLbl>
              <c:idx val="4"/>
              <c:layout>
                <c:manualLayout>
                  <c:x val="-7.3972222222222328E-2"/>
                  <c:y val="-0.104132035578885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FA-4620-984D-FB5D779105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'Median Sale Price by Year'!$A$64:$A$68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2024*</c:v>
                </c:pt>
              </c:strCache>
            </c:strRef>
          </c:cat>
          <c:val>
            <c:numRef>
              <c:f>'Median Sale Price by Year'!$C$64:$C$68</c:f>
              <c:numCache>
                <c:formatCode>"$"#,##0_);[Red]\("$"#,##0\)</c:formatCode>
                <c:ptCount val="5"/>
                <c:pt idx="0">
                  <c:v>220900</c:v>
                </c:pt>
                <c:pt idx="1">
                  <c:v>249900</c:v>
                </c:pt>
                <c:pt idx="2">
                  <c:v>290000</c:v>
                </c:pt>
                <c:pt idx="3">
                  <c:v>305000</c:v>
                </c:pt>
                <c:pt idx="4">
                  <c:v>315000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EFA-4620-984D-FB5D77910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7156975"/>
        <c:axId val="867154095"/>
      </c:lineChart>
      <c:catAx>
        <c:axId val="86320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200063"/>
        <c:crosses val="autoZero"/>
        <c:auto val="1"/>
        <c:lblAlgn val="ctr"/>
        <c:lblOffset val="100"/>
        <c:noMultiLvlLbl val="0"/>
      </c:catAx>
      <c:valAx>
        <c:axId val="863200063"/>
        <c:scaling>
          <c:orientation val="minMax"/>
          <c:max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202943"/>
        <c:crosses val="autoZero"/>
        <c:crossBetween val="between"/>
      </c:valAx>
      <c:valAx>
        <c:axId val="867154095"/>
        <c:scaling>
          <c:orientation val="minMax"/>
          <c:max val="400000"/>
        </c:scaling>
        <c:delete val="0"/>
        <c:axPos val="r"/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156975"/>
        <c:crosses val="max"/>
        <c:crossBetween val="between"/>
      </c:valAx>
      <c:catAx>
        <c:axId val="8671569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71540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0.00912</cdr:x>
      <cdr:y>0.66956</cdr:y>
    </cdr:from>
    <cdr:to>
      <cdr:x>0.16205</cdr:x>
      <cdr:y>0.70585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B8055D04-0008-BC81-FA0A-40E30AA49E01}"/>
            </a:ext>
          </a:extLst>
        </cdr:cNvPr>
        <cdr:cNvSpPr/>
      </cdr:nvSpPr>
      <cdr:spPr>
        <a:xfrm xmlns:a="http://schemas.openxmlformats.org/drawingml/2006/main">
          <a:off x="105468" y="4259722"/>
          <a:ext cx="1768495" cy="23087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0.00912</cdr:x>
      <cdr:y>0.70653</cdr:y>
    </cdr:from>
    <cdr:to>
      <cdr:x>0.16523</cdr:x>
      <cdr:y>0.73581</cdr:y>
    </cdr:to>
    <cdr:sp macro="" textlink="">
      <cdr:nvSpPr>
        <cdr:cNvPr id="3" name="Rectangle: Rounded Corners 2">
          <a:extLst xmlns:a="http://schemas.openxmlformats.org/drawingml/2006/main">
            <a:ext uri="{FF2B5EF4-FFF2-40B4-BE49-F238E27FC236}">
              <a16:creationId xmlns:a16="http://schemas.microsoft.com/office/drawing/2014/main" id="{B8055D04-0008-BC81-FA0A-40E30AA49E01}"/>
            </a:ext>
          </a:extLst>
        </cdr:cNvPr>
        <cdr:cNvSpPr/>
      </cdr:nvSpPr>
      <cdr:spPr>
        <a:xfrm xmlns:a="http://schemas.openxmlformats.org/drawingml/2006/main">
          <a:off x="105468" y="4494888"/>
          <a:ext cx="1805218" cy="18629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0.49431</cdr:x>
      <cdr:y>0.53924</cdr:y>
    </cdr:from>
    <cdr:to>
      <cdr:x>0.53623</cdr:x>
      <cdr:y>0.58145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369C679C-4D5A-C1BE-870F-9A6887D4B016}"/>
            </a:ext>
          </a:extLst>
        </cdr:cNvPr>
        <cdr:cNvSpPr/>
      </cdr:nvSpPr>
      <cdr:spPr>
        <a:xfrm xmlns:a="http://schemas.openxmlformats.org/drawingml/2006/main">
          <a:off x="5571522" y="2989765"/>
          <a:ext cx="472508" cy="23403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0.60259</cdr:x>
      <cdr:y>0.28968</cdr:y>
    </cdr:from>
    <cdr:to>
      <cdr:x>0.9507</cdr:x>
      <cdr:y>0.85816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FAC90515-16D6-0350-4B70-F9F5BB287417}"/>
            </a:ext>
          </a:extLst>
        </cdr:cNvPr>
        <cdr:cNvSpPr txBox="1"/>
      </cdr:nvSpPr>
      <cdr:spPr>
        <a:xfrm xmlns:a="http://schemas.openxmlformats.org/drawingml/2006/main">
          <a:off x="6792050" y="1584046"/>
          <a:ext cx="3923680" cy="31085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800" b="1" i="1" dirty="0">
              <a:solidFill>
                <a:srgbClr val="25597D"/>
              </a:solidFill>
            </a:rPr>
            <a:t>All three subject counties will experience positive growth of senior (age 55+) households, with growth rates ranging from 4.1% (Rockingham) to 5.7% (Guilford).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0.05381</cdr:x>
      <cdr:y>0.08301</cdr:y>
    </cdr:from>
    <cdr:to>
      <cdr:x>0.12212</cdr:x>
      <cdr:y>0.12945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77E7140C-BD12-D916-05C7-0CDB5D3A4BB5}"/>
            </a:ext>
          </a:extLst>
        </cdr:cNvPr>
        <cdr:cNvSpPr/>
      </cdr:nvSpPr>
      <cdr:spPr>
        <a:xfrm xmlns:a="http://schemas.openxmlformats.org/drawingml/2006/main">
          <a:off x="606490" y="463315"/>
          <a:ext cx="770020" cy="259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0.03606</cdr:x>
      <cdr:y>0.51497</cdr:y>
    </cdr:from>
    <cdr:to>
      <cdr:x>0.11481</cdr:x>
      <cdr:y>0.54946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77E7140C-BD12-D916-05C7-0CDB5D3A4BB5}"/>
            </a:ext>
          </a:extLst>
        </cdr:cNvPr>
        <cdr:cNvSpPr/>
      </cdr:nvSpPr>
      <cdr:spPr>
        <a:xfrm xmlns:a="http://schemas.openxmlformats.org/drawingml/2006/main">
          <a:off x="406465" y="2874166"/>
          <a:ext cx="887614" cy="1925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7D895F-84EF-4CAB-B6E4-BA50FF64C5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816" tIns="46408" rIns="92816" bIns="464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E001D-84A2-44BE-8955-320F8E2221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816" tIns="46408" rIns="92816" bIns="46408" rtlCol="0"/>
          <a:lstStyle>
            <a:lvl1pPr algn="r">
              <a:defRPr sz="1200"/>
            </a:lvl1pPr>
          </a:lstStyle>
          <a:p>
            <a:fld id="{5A1B16E7-6F5C-4573-9BE7-3F1AFFBD6878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A2186-B5F5-4CE8-A2FD-5838BC8EC4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2816" tIns="46408" rIns="92816" bIns="464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8F11C-67A2-419F-AB0A-7950AD52DF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2816" tIns="46408" rIns="92816" bIns="46408" rtlCol="0" anchor="b"/>
          <a:lstStyle>
            <a:lvl1pPr algn="r">
              <a:defRPr sz="1200"/>
            </a:lvl1pPr>
          </a:lstStyle>
          <a:p>
            <a:fld id="{BD6F2133-8695-4CDA-9CE9-C423792A94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03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2783D-3755-4CC8-864D-D0820E16C2DD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1E60D-90C9-4D28-9330-308B035731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1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0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10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0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3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9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4B1C3-836B-DC3B-1B4A-496A4D01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BBF78-84B1-213D-AC48-8C7D42555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A15D6-AB8C-4F5F-593E-A2C3B3BA1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14A0D-3731-E55C-4233-4952D2927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81E60D-90C9-4D28-9330-308B035731F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1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5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607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657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909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17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351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843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0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799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9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64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b@bowennationa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osland.com/" TargetMode="External"/><Relationship Id="rId13" Type="http://schemas.openxmlformats.org/officeDocument/2006/relationships/hyperlink" Target="http://www.homestarfc.com/" TargetMode="External"/><Relationship Id="rId18" Type="http://schemas.openxmlformats.org/officeDocument/2006/relationships/hyperlink" Target="https://rsequity.com/" TargetMode="External"/><Relationship Id="rId26" Type="http://schemas.openxmlformats.org/officeDocument/2006/relationships/hyperlink" Target="https://dhic.org/" TargetMode="External"/><Relationship Id="rId3" Type="http://schemas.openxmlformats.org/officeDocument/2006/relationships/image" Target="../media/image16.png"/><Relationship Id="rId21" Type="http://schemas.openxmlformats.org/officeDocument/2006/relationships/hyperlink" Target="https://www.ncsecu.org/" TargetMode="External"/><Relationship Id="rId7" Type="http://schemas.openxmlformats.org/officeDocument/2006/relationships/hyperlink" Target="http://www.cahec.com/" TargetMode="External"/><Relationship Id="rId12" Type="http://schemas.openxmlformats.org/officeDocument/2006/relationships/hyperlink" Target="https://www.hrpliving.com/" TargetMode="External"/><Relationship Id="rId17" Type="http://schemas.openxmlformats.org/officeDocument/2006/relationships/hyperlink" Target="http://www.pnc.com/" TargetMode="External"/><Relationship Id="rId25" Type="http://schemas.openxmlformats.org/officeDocument/2006/relationships/hyperlink" Target="http://www.wellsfargo.com/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://www.nchfa.com/" TargetMode="External"/><Relationship Id="rId20" Type="http://schemas.openxmlformats.org/officeDocument/2006/relationships/hyperlink" Target="https://www.rural.gov/community-networks/n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gfirst.com/" TargetMode="External"/><Relationship Id="rId11" Type="http://schemas.openxmlformats.org/officeDocument/2006/relationships/hyperlink" Target="http://www.greystone.com/" TargetMode="External"/><Relationship Id="rId24" Type="http://schemas.openxmlformats.org/officeDocument/2006/relationships/hyperlink" Target="http://www.rd.usda.gov/nc" TargetMode="External"/><Relationship Id="rId5" Type="http://schemas.openxmlformats.org/officeDocument/2006/relationships/hyperlink" Target="https://www.bridgewellcapital.com/" TargetMode="External"/><Relationship Id="rId15" Type="http://schemas.openxmlformats.org/officeDocument/2006/relationships/hyperlink" Target="https://movement.com/" TargetMode="External"/><Relationship Id="rId23" Type="http://schemas.openxmlformats.org/officeDocument/2006/relationships/hyperlink" Target="https://www.sweetwatercap.us/about-us/" TargetMode="External"/><Relationship Id="rId10" Type="http://schemas.openxmlformats.org/officeDocument/2006/relationships/hyperlink" Target="https://www.greenhawkcorp.com/" TargetMode="External"/><Relationship Id="rId19" Type="http://schemas.openxmlformats.org/officeDocument/2006/relationships/hyperlink" Target="https://redwoodhousing.com/" TargetMode="External"/><Relationship Id="rId4" Type="http://schemas.openxmlformats.org/officeDocument/2006/relationships/hyperlink" Target="http://www.atlanticbay.com/" TargetMode="External"/><Relationship Id="rId9" Type="http://schemas.openxmlformats.org/officeDocument/2006/relationships/hyperlink" Target="https://www.druckerandfalk.com/" TargetMode="External"/><Relationship Id="rId14" Type="http://schemas.openxmlformats.org/officeDocument/2006/relationships/hyperlink" Target="https://htb.com/" TargetMode="External"/><Relationship Id="rId22" Type="http://schemas.openxmlformats.org/officeDocument/2006/relationships/hyperlink" Target="https://www.steelellc.com/" TargetMode="External"/><Relationship Id="rId27" Type="http://schemas.openxmlformats.org/officeDocument/2006/relationships/hyperlink" Target="https://dogwoodhealthtrust.org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B@bowennational.co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linkprotect.cudasvc.com/url?a=https%3a%2f%2fwww.ncrealtors.org%2fcarolina-core-housing-study-reports%2f&amp;c=E,1,6KpBViSM7POC8r844n6OuZmlgtlcym59ze2gigTRjCykXyv7SbDyq554XIbhsXS_jOmZrxq38wnODAhbIxBBU3oi_z7xQHN-o6SQgTe4kYhecQ,,&amp;typo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B3A7-F3DA-493F-92AE-F34B5196F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569641"/>
            <a:ext cx="7293566" cy="172735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800" dirty="0"/>
              <a:t>Carolina Core</a:t>
            </a:r>
            <a:br>
              <a:rPr lang="en-US" sz="3800" dirty="0"/>
            </a:br>
            <a:r>
              <a:rPr lang="en-US" sz="3800" dirty="0"/>
              <a:t>Housing Needs Assessment</a:t>
            </a:r>
            <a:br>
              <a:rPr lang="en-US" sz="3800" dirty="0"/>
            </a:br>
            <a:r>
              <a:rPr lang="en-US" sz="3800" i="1" dirty="0">
                <a:solidFill>
                  <a:srgbClr val="39A0ED"/>
                </a:solidFill>
              </a:rPr>
              <a:t>Guilford, Randolph &amp; </a:t>
            </a:r>
            <a:r>
              <a:rPr lang="en-US" sz="3800" i="1" dirty="0" err="1">
                <a:solidFill>
                  <a:srgbClr val="39A0ED"/>
                </a:solidFill>
              </a:rPr>
              <a:t>rockingham</a:t>
            </a:r>
            <a:r>
              <a:rPr lang="en-US" sz="3800" i="1" dirty="0">
                <a:solidFill>
                  <a:srgbClr val="39A0ED"/>
                </a:solidFill>
              </a:rPr>
              <a:t> Counties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3A76D-56D3-4B2F-8318-EF7AEB73E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6491" y="2669579"/>
            <a:ext cx="2200120" cy="590321"/>
          </a:xfrm>
        </p:spPr>
        <p:txBody>
          <a:bodyPr>
            <a:normAutofit/>
          </a:bodyPr>
          <a:lstStyle/>
          <a:p>
            <a:pPr>
              <a:tabLst>
                <a:tab pos="10804525" algn="r"/>
              </a:tabLst>
            </a:pPr>
            <a:r>
              <a:rPr lang="en-US" sz="2200" dirty="0">
                <a:solidFill>
                  <a:srgbClr val="39A0ED"/>
                </a:solidFill>
              </a:rPr>
              <a:t>February 2025 </a:t>
            </a:r>
          </a:p>
          <a:p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361246-E8FE-44F1-B275-41F0E598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1" y="4813124"/>
            <a:ext cx="3419863" cy="1475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98B36-4F7C-4FF9-89DC-D0C46B305A09}"/>
              </a:ext>
            </a:extLst>
          </p:cNvPr>
          <p:cNvSpPr txBox="1"/>
          <p:nvPr/>
        </p:nvSpPr>
        <p:spPr>
          <a:xfrm>
            <a:off x="6755363" y="4813124"/>
            <a:ext cx="48554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CONTACT: Patrick Bowen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patrickb@bowennational.com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614-833-9300</a:t>
            </a:r>
          </a:p>
        </p:txBody>
      </p:sp>
      <p:pic>
        <p:nvPicPr>
          <p:cNvPr id="7" name="Picture 6" descr="A map of the state of texas&#10;&#10;Description automatically generated">
            <a:extLst>
              <a:ext uri="{FF2B5EF4-FFF2-40B4-BE49-F238E27FC236}">
                <a16:creationId xmlns:a16="http://schemas.microsoft.com/office/drawing/2014/main" id="{19B11D5F-C218-B6CA-7F9F-890705370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562" y="556870"/>
            <a:ext cx="3272045" cy="25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010EA-77FB-1782-C0CF-D6F38F399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F1B54F-5F46-276F-B6B9-F3ED73B738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307247"/>
              </p:ext>
            </p:extLst>
          </p:nvPr>
        </p:nvGraphicFramePr>
        <p:xfrm>
          <a:off x="460310" y="1246898"/>
          <a:ext cx="11271379" cy="554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D945B41-C9E1-C9C5-4D24-A306F7D58C5E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Households by Age Cohort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F6D658-E685-6A63-3C9F-030B4D46E566}"/>
              </a:ext>
            </a:extLst>
          </p:cNvPr>
          <p:cNvSpPr/>
          <p:nvPr/>
        </p:nvSpPr>
        <p:spPr>
          <a:xfrm>
            <a:off x="745958" y="4236662"/>
            <a:ext cx="1397167" cy="2657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9C679C-4D5A-C1BE-870F-9A6887D4B016}"/>
              </a:ext>
            </a:extLst>
          </p:cNvPr>
          <p:cNvSpPr/>
          <p:nvPr/>
        </p:nvSpPr>
        <p:spPr>
          <a:xfrm>
            <a:off x="818147" y="3344779"/>
            <a:ext cx="1324978" cy="2657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DD3993-5F47-B283-4EAF-3CA932A3CE04}"/>
              </a:ext>
            </a:extLst>
          </p:cNvPr>
          <p:cNvSpPr/>
          <p:nvPr/>
        </p:nvSpPr>
        <p:spPr>
          <a:xfrm>
            <a:off x="552450" y="4502458"/>
            <a:ext cx="1590675" cy="23403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C90515-16D6-0350-4B70-F9F5BB287417}"/>
              </a:ext>
            </a:extLst>
          </p:cNvPr>
          <p:cNvSpPr txBox="1"/>
          <p:nvPr/>
        </p:nvSpPr>
        <p:spPr>
          <a:xfrm>
            <a:off x="7251032" y="3911364"/>
            <a:ext cx="4388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25597D"/>
                </a:solidFill>
              </a:rPr>
              <a:t>While Guilford County will experience some growth of households ages 35 to 54, the other two subject counties will have minor declines.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2D2D50-58E7-C252-D6CC-9C2139408B92}"/>
              </a:ext>
            </a:extLst>
          </p:cNvPr>
          <p:cNvSpPr/>
          <p:nvPr/>
        </p:nvSpPr>
        <p:spPr>
          <a:xfrm>
            <a:off x="5210041" y="4495149"/>
            <a:ext cx="472508" cy="23403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D2D50-58E7-C252-D6CC-9C2139408B92}"/>
              </a:ext>
            </a:extLst>
          </p:cNvPr>
          <p:cNvSpPr/>
          <p:nvPr/>
        </p:nvSpPr>
        <p:spPr>
          <a:xfrm>
            <a:off x="7704588" y="3377251"/>
            <a:ext cx="472508" cy="23403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5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CABC2-A48D-2DE4-40FB-12CC6C58E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AEB7CD1-D27D-FB94-8886-DA0DD4721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734523"/>
              </p:ext>
            </p:extLst>
          </p:nvPr>
        </p:nvGraphicFramePr>
        <p:xfrm>
          <a:off x="460309" y="1246897"/>
          <a:ext cx="11271379" cy="546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FFED82-483F-6775-4960-F9EA020A6614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Households by Age Cohort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EB9D3C-F30B-8E32-32CC-613C269D07FD}"/>
              </a:ext>
            </a:extLst>
          </p:cNvPr>
          <p:cNvSpPr/>
          <p:nvPr/>
        </p:nvSpPr>
        <p:spPr>
          <a:xfrm>
            <a:off x="857439" y="3546912"/>
            <a:ext cx="1196452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9160EC-D91F-AE6E-2F0D-0F560CC0AAB1}"/>
              </a:ext>
            </a:extLst>
          </p:cNvPr>
          <p:cNvSpPr/>
          <p:nvPr/>
        </p:nvSpPr>
        <p:spPr>
          <a:xfrm>
            <a:off x="762000" y="3990841"/>
            <a:ext cx="1291891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9525C5-A6CB-EA0A-D9D8-0E81C0D25B48}"/>
              </a:ext>
            </a:extLst>
          </p:cNvPr>
          <p:cNvSpPr/>
          <p:nvPr/>
        </p:nvSpPr>
        <p:spPr>
          <a:xfrm>
            <a:off x="561975" y="5312584"/>
            <a:ext cx="1590675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9459A8-D5F1-6DE2-111D-C1208FD896CE}"/>
              </a:ext>
            </a:extLst>
          </p:cNvPr>
          <p:cNvSpPr/>
          <p:nvPr/>
        </p:nvSpPr>
        <p:spPr>
          <a:xfrm>
            <a:off x="5983705" y="3546912"/>
            <a:ext cx="505827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5C1F1-C15E-1A0F-2EC1-0638E37019BA}"/>
              </a:ext>
            </a:extLst>
          </p:cNvPr>
          <p:cNvSpPr/>
          <p:nvPr/>
        </p:nvSpPr>
        <p:spPr>
          <a:xfrm>
            <a:off x="4965032" y="5314191"/>
            <a:ext cx="505827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00E373-6612-1858-44A3-96B2943767C7}"/>
              </a:ext>
            </a:extLst>
          </p:cNvPr>
          <p:cNvSpPr/>
          <p:nvPr/>
        </p:nvSpPr>
        <p:spPr>
          <a:xfrm>
            <a:off x="5912015" y="3990841"/>
            <a:ext cx="505827" cy="1990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8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AF15-BC2D-C0B4-D3B5-6AA0B1940BE8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Potential Commuter Impact</a:t>
            </a:r>
            <a:endParaRPr lang="en-US" sz="2400" dirty="0">
              <a:solidFill>
                <a:schemeClr val="bg1"/>
              </a:solidFill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DEE43-BB1B-7451-B704-E28D73BF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07" y="1134854"/>
            <a:ext cx="11338582" cy="5598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90CC9-2117-CC6E-A6DE-410693623AA6}"/>
              </a:ext>
            </a:extLst>
          </p:cNvPr>
          <p:cNvSpPr txBox="1"/>
          <p:nvPr/>
        </p:nvSpPr>
        <p:spPr>
          <a:xfrm>
            <a:off x="5015220" y="3009012"/>
            <a:ext cx="6119951" cy="2554545"/>
          </a:xfrm>
          <a:prstGeom prst="rect">
            <a:avLst/>
          </a:prstGeom>
          <a:solidFill>
            <a:srgbClr val="255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Inflow workers originate from a county outside of their county of employment.  </a:t>
            </a:r>
            <a:r>
              <a:rPr lang="en-US" sz="2000" b="1" dirty="0">
                <a:solidFill>
                  <a:schemeClr val="bg1"/>
                </a:solidFill>
              </a:rPr>
              <a:t>Guilford County </a:t>
            </a:r>
            <a:r>
              <a:rPr lang="en-US" sz="2000" dirty="0">
                <a:solidFill>
                  <a:schemeClr val="bg1"/>
                </a:solidFill>
              </a:rPr>
              <a:t>(145,402) has the </a:t>
            </a:r>
            <a:r>
              <a:rPr lang="en-US" sz="2000" b="1" dirty="0">
                <a:solidFill>
                  <a:schemeClr val="bg1"/>
                </a:solidFill>
              </a:rPr>
              <a:t>largest number of inflow workers </a:t>
            </a:r>
            <a:r>
              <a:rPr lang="en-US" sz="2000" dirty="0">
                <a:solidFill>
                  <a:schemeClr val="bg1"/>
                </a:solidFill>
              </a:rPr>
              <a:t>in the Carolina Core Region, while the </a:t>
            </a:r>
            <a:r>
              <a:rPr lang="en-US" sz="2000" b="1" dirty="0">
                <a:solidFill>
                  <a:schemeClr val="bg1"/>
                </a:solidFill>
              </a:rPr>
              <a:t>counties of Rockingham and Randolph have between 11,242 and 21,568 inflow commuters, respectively</a:t>
            </a:r>
            <a:r>
              <a:rPr lang="en-US" sz="2000" dirty="0">
                <a:solidFill>
                  <a:schemeClr val="bg1"/>
                </a:solidFill>
              </a:rPr>
              <a:t>.  These commuters represent </a:t>
            </a:r>
            <a:r>
              <a:rPr lang="en-US" sz="2000" b="1" dirty="0">
                <a:solidFill>
                  <a:schemeClr val="bg1"/>
                </a:solidFill>
              </a:rPr>
              <a:t>potential residents </a:t>
            </a:r>
            <a:r>
              <a:rPr lang="en-US" sz="2000" dirty="0">
                <a:solidFill>
                  <a:schemeClr val="bg1"/>
                </a:solidFill>
              </a:rPr>
              <a:t>in their respective work counties.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2500A7-FDE1-EE81-AA65-E0CD2250CEF0}"/>
              </a:ext>
            </a:extLst>
          </p:cNvPr>
          <p:cNvSpPr/>
          <p:nvPr/>
        </p:nvSpPr>
        <p:spPr>
          <a:xfrm>
            <a:off x="810128" y="1796717"/>
            <a:ext cx="1456818" cy="20930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46D9E2-E419-8CF8-0353-068D93877103}"/>
              </a:ext>
            </a:extLst>
          </p:cNvPr>
          <p:cNvSpPr/>
          <p:nvPr/>
        </p:nvSpPr>
        <p:spPr>
          <a:xfrm>
            <a:off x="753979" y="3059381"/>
            <a:ext cx="1512967" cy="20930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C6CD3B-C2FB-FBDB-E2F6-4AE1C00FB1FB}"/>
              </a:ext>
            </a:extLst>
          </p:cNvPr>
          <p:cNvSpPr/>
          <p:nvPr/>
        </p:nvSpPr>
        <p:spPr>
          <a:xfrm>
            <a:off x="569496" y="4352615"/>
            <a:ext cx="1703521" cy="20930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1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A228-B9D8-6D67-F958-5E822C23B49D}"/>
              </a:ext>
            </a:extLst>
          </p:cNvPr>
          <p:cNvSpPr txBox="1">
            <a:spLocks/>
          </p:cNvSpPr>
          <p:nvPr/>
        </p:nvSpPr>
        <p:spPr>
          <a:xfrm>
            <a:off x="448815" y="565065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Economics – Job Growth (Historical &amp; Future)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8779B-B7EE-CC87-9A25-380270F7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1" y="1134160"/>
            <a:ext cx="11547671" cy="5629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1338E-ACB0-F9AC-DBE5-27782817B826}"/>
              </a:ext>
            </a:extLst>
          </p:cNvPr>
          <p:cNvSpPr txBox="1"/>
          <p:nvPr/>
        </p:nvSpPr>
        <p:spPr>
          <a:xfrm>
            <a:off x="7321413" y="3794052"/>
            <a:ext cx="4001558" cy="2246769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While </a:t>
            </a:r>
            <a:r>
              <a:rPr lang="en-US" sz="2000" b="1" dirty="0">
                <a:solidFill>
                  <a:schemeClr val="bg1"/>
                </a:solidFill>
              </a:rPr>
              <a:t>Guilford County experienced positive job growth </a:t>
            </a:r>
            <a:r>
              <a:rPr lang="en-US" sz="2000" dirty="0">
                <a:solidFill>
                  <a:schemeClr val="bg1"/>
                </a:solidFill>
              </a:rPr>
              <a:t>between 2013 and 2023, </a:t>
            </a:r>
            <a:r>
              <a:rPr lang="en-US" sz="2000" b="1" dirty="0">
                <a:solidFill>
                  <a:schemeClr val="bg1"/>
                </a:solidFill>
              </a:rPr>
              <a:t>all three subject counties </a:t>
            </a:r>
            <a:r>
              <a:rPr lang="en-US" sz="2000" dirty="0">
                <a:solidFill>
                  <a:schemeClr val="bg1"/>
                </a:solidFill>
              </a:rPr>
              <a:t>are expected to have </a:t>
            </a:r>
            <a:r>
              <a:rPr lang="en-US" sz="2000" b="1" dirty="0">
                <a:solidFill>
                  <a:schemeClr val="bg1"/>
                </a:solidFill>
              </a:rPr>
              <a:t>significant economic investment and job growth </a:t>
            </a:r>
            <a:r>
              <a:rPr lang="en-US" sz="2000" dirty="0">
                <a:solidFill>
                  <a:schemeClr val="bg1"/>
                </a:solidFill>
              </a:rPr>
              <a:t>over the next few years.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9D114A-81B0-1269-48F8-8F4C40C79301}"/>
              </a:ext>
            </a:extLst>
          </p:cNvPr>
          <p:cNvSpPr/>
          <p:nvPr/>
        </p:nvSpPr>
        <p:spPr>
          <a:xfrm>
            <a:off x="869029" y="3715753"/>
            <a:ext cx="1495425" cy="18110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F639F7-B469-AAC9-5870-2D9758309568}"/>
              </a:ext>
            </a:extLst>
          </p:cNvPr>
          <p:cNvSpPr/>
          <p:nvPr/>
        </p:nvSpPr>
        <p:spPr>
          <a:xfrm>
            <a:off x="826673" y="4917437"/>
            <a:ext cx="1495424" cy="21481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CCB147-D28A-A3B8-AA84-6C9620CCD9E7}"/>
              </a:ext>
            </a:extLst>
          </p:cNvPr>
          <p:cNvSpPr/>
          <p:nvPr/>
        </p:nvSpPr>
        <p:spPr>
          <a:xfrm>
            <a:off x="649706" y="5345526"/>
            <a:ext cx="1672391" cy="18125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D5996B-B47A-5A94-D36C-43DE70E3147A}"/>
              </a:ext>
            </a:extLst>
          </p:cNvPr>
          <p:cNvSpPr/>
          <p:nvPr/>
        </p:nvSpPr>
        <p:spPr>
          <a:xfrm>
            <a:off x="6473991" y="3715753"/>
            <a:ext cx="480262" cy="18110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3C2888-2255-E241-AFBE-F74389082FF0}"/>
              </a:ext>
            </a:extLst>
          </p:cNvPr>
          <p:cNvSpPr/>
          <p:nvPr/>
        </p:nvSpPr>
        <p:spPr>
          <a:xfrm>
            <a:off x="4347971" y="4934291"/>
            <a:ext cx="480262" cy="18110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80479E-EB4A-41CF-E9C4-7F15369728D5}"/>
              </a:ext>
            </a:extLst>
          </p:cNvPr>
          <p:cNvSpPr/>
          <p:nvPr/>
        </p:nvSpPr>
        <p:spPr>
          <a:xfrm>
            <a:off x="3863674" y="5311968"/>
            <a:ext cx="556522" cy="214814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02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CEE93D-6FBF-6937-19D0-5592C9CE0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72785"/>
              </p:ext>
            </p:extLst>
          </p:nvPr>
        </p:nvGraphicFramePr>
        <p:xfrm>
          <a:off x="454090" y="1965851"/>
          <a:ext cx="11271379" cy="3352800"/>
        </p:xfrm>
        <a:graphic>
          <a:graphicData uri="http://schemas.openxmlformats.org/drawingml/2006/table">
            <a:tbl>
              <a:tblPr firstRow="1" firstCol="1" bandRow="1"/>
              <a:tblGrid>
                <a:gridCol w="1506764">
                  <a:extLst>
                    <a:ext uri="{9D8B030D-6E8A-4147-A177-3AD203B41FA5}">
                      <a16:colId xmlns:a16="http://schemas.microsoft.com/office/drawing/2014/main" val="3849348904"/>
                    </a:ext>
                  </a:extLst>
                </a:gridCol>
                <a:gridCol w="859504">
                  <a:extLst>
                    <a:ext uri="{9D8B030D-6E8A-4147-A177-3AD203B41FA5}">
                      <a16:colId xmlns:a16="http://schemas.microsoft.com/office/drawing/2014/main" val="4058706872"/>
                    </a:ext>
                  </a:extLst>
                </a:gridCol>
                <a:gridCol w="824803">
                  <a:extLst>
                    <a:ext uri="{9D8B030D-6E8A-4147-A177-3AD203B41FA5}">
                      <a16:colId xmlns:a16="http://schemas.microsoft.com/office/drawing/2014/main" val="11816782"/>
                    </a:ext>
                  </a:extLst>
                </a:gridCol>
                <a:gridCol w="938463">
                  <a:extLst>
                    <a:ext uri="{9D8B030D-6E8A-4147-A177-3AD203B41FA5}">
                      <a16:colId xmlns:a16="http://schemas.microsoft.com/office/drawing/2014/main" val="1558765188"/>
                    </a:ext>
                  </a:extLst>
                </a:gridCol>
                <a:gridCol w="745958">
                  <a:extLst>
                    <a:ext uri="{9D8B030D-6E8A-4147-A177-3AD203B41FA5}">
                      <a16:colId xmlns:a16="http://schemas.microsoft.com/office/drawing/2014/main" val="1831590045"/>
                    </a:ext>
                  </a:extLst>
                </a:gridCol>
                <a:gridCol w="834190">
                  <a:extLst>
                    <a:ext uri="{9D8B030D-6E8A-4147-A177-3AD203B41FA5}">
                      <a16:colId xmlns:a16="http://schemas.microsoft.com/office/drawing/2014/main" val="1522788332"/>
                    </a:ext>
                  </a:extLst>
                </a:gridCol>
                <a:gridCol w="802105">
                  <a:extLst>
                    <a:ext uri="{9D8B030D-6E8A-4147-A177-3AD203B41FA5}">
                      <a16:colId xmlns:a16="http://schemas.microsoft.com/office/drawing/2014/main" val="22109360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80306866"/>
                    </a:ext>
                  </a:extLst>
                </a:gridCol>
                <a:gridCol w="794084">
                  <a:extLst>
                    <a:ext uri="{9D8B030D-6E8A-4147-A177-3AD203B41FA5}">
                      <a16:colId xmlns:a16="http://schemas.microsoft.com/office/drawing/2014/main" val="2366942541"/>
                    </a:ext>
                  </a:extLst>
                </a:gridCol>
                <a:gridCol w="850232">
                  <a:extLst>
                    <a:ext uri="{9D8B030D-6E8A-4147-A177-3AD203B41FA5}">
                      <a16:colId xmlns:a16="http://schemas.microsoft.com/office/drawing/2014/main" val="2292199153"/>
                    </a:ext>
                  </a:extLst>
                </a:gridCol>
                <a:gridCol w="796891">
                  <a:extLst>
                    <a:ext uri="{9D8B030D-6E8A-4147-A177-3AD203B41FA5}">
                      <a16:colId xmlns:a16="http://schemas.microsoft.com/office/drawing/2014/main" val="980880028"/>
                    </a:ext>
                  </a:extLst>
                </a:gridCol>
                <a:gridCol w="726671">
                  <a:extLst>
                    <a:ext uri="{9D8B030D-6E8A-4147-A177-3AD203B41FA5}">
                      <a16:colId xmlns:a16="http://schemas.microsoft.com/office/drawing/2014/main" val="4206539448"/>
                    </a:ext>
                  </a:extLst>
                </a:gridCol>
                <a:gridCol w="677314">
                  <a:extLst>
                    <a:ext uri="{9D8B030D-6E8A-4147-A177-3AD203B41FA5}">
                      <a16:colId xmlns:a16="http://schemas.microsoft.com/office/drawing/2014/main" val="966465282"/>
                    </a:ext>
                  </a:extLst>
                </a:gridCol>
              </a:tblGrid>
              <a:tr h="219527">
                <a:tc rowSpan="4"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Age and Conditions (2022)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0526"/>
                  </a:ext>
                </a:extLst>
              </a:tr>
              <a:tr h="439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Pre-1970 Product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Overcrowded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Incomplete Plumbing or Kitchen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67888"/>
                  </a:ext>
                </a:extLst>
              </a:tr>
              <a:tr h="219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99313"/>
                  </a:ext>
                </a:extLst>
              </a:tr>
              <a:tr h="250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#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</a:p>
                  </a:txBody>
                  <a:tcPr marL="48058" marR="4805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001138"/>
                  </a:ext>
                </a:extLst>
              </a:tr>
              <a:tr h="219527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Guilford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23,975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27.8%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35,166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27.8%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9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3,527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4.1%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2,206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1.7%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C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2,040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439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2302"/>
                  </a:ext>
                </a:extLst>
              </a:tr>
              <a:tr h="194771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Randolph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4,523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30.9%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10,412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25.2%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737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5.0%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9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554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894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6.1%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321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5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432907"/>
                  </a:ext>
                </a:extLst>
              </a:tr>
              <a:tr h="250221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Rockingham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4,359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39.3%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E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9,309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33.7%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6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391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226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2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896572"/>
                  </a:ext>
                </a:extLst>
              </a:tr>
              <a:tr h="250221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Region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99,880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27.0%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178,181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24.2%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13,835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3.7%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11,160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6,734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3,473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618302"/>
                  </a:ext>
                </a:extLst>
              </a:tr>
              <a:tr h="43905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 Carolina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324,950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23.4%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581,740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21.4%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55,035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36,635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22,203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14,625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058" marR="4805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70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9945D09-A5FF-41BF-8B93-AFD76A03EBBE}"/>
              </a:ext>
            </a:extLst>
          </p:cNvPr>
          <p:cNvSpPr txBox="1">
            <a:spLocks/>
          </p:cNvSpPr>
          <p:nvPr/>
        </p:nvSpPr>
        <p:spPr>
          <a:xfrm>
            <a:off x="45720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Housing Age and Condition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EE534-2391-C185-5D12-5C0F14E02E03}"/>
              </a:ext>
            </a:extLst>
          </p:cNvPr>
          <p:cNvSpPr txBox="1"/>
          <p:nvPr/>
        </p:nvSpPr>
        <p:spPr>
          <a:xfrm>
            <a:off x="454092" y="1185445"/>
            <a:ext cx="11271379" cy="729815"/>
          </a:xfrm>
          <a:prstGeom prst="rect">
            <a:avLst/>
          </a:prstGeom>
          <a:solidFill>
            <a:srgbClr val="39A0ED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</a:pPr>
            <a:r>
              <a:rPr lang="en-US" sz="20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Substandard housing </a:t>
            </a: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typically considered </a:t>
            </a:r>
            <a:r>
              <a:rPr lang="en-US" sz="20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older product </a:t>
            </a: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often having units that are </a:t>
            </a:r>
            <a:r>
              <a:rPr lang="en-US" sz="20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overcrowded and/or lack complete plumbing or kitchen facilities</a:t>
            </a: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8B034D-97D3-B7AF-1E78-A6D6D0039133}"/>
              </a:ext>
            </a:extLst>
          </p:cNvPr>
          <p:cNvSpPr/>
          <p:nvPr/>
        </p:nvSpPr>
        <p:spPr>
          <a:xfrm>
            <a:off x="9520989" y="3809161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6CD7C-4D61-35D0-9AAD-3DA1E35ABF18}"/>
              </a:ext>
            </a:extLst>
          </p:cNvPr>
          <p:cNvSpPr txBox="1"/>
          <p:nvPr/>
        </p:nvSpPr>
        <p:spPr>
          <a:xfrm>
            <a:off x="454091" y="5335120"/>
            <a:ext cx="11271379" cy="1200329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While </a:t>
            </a:r>
            <a:r>
              <a:rPr lang="en-US" sz="2400" b="1" dirty="0">
                <a:solidFill>
                  <a:schemeClr val="bg1"/>
                </a:solidFill>
              </a:rPr>
              <a:t>Rockingham County </a:t>
            </a:r>
            <a:r>
              <a:rPr lang="en-US" sz="2400" dirty="0">
                <a:solidFill>
                  <a:schemeClr val="bg1"/>
                </a:solidFill>
              </a:rPr>
              <a:t>has </a:t>
            </a:r>
            <a:r>
              <a:rPr lang="en-US" sz="2400" b="1" dirty="0">
                <a:solidFill>
                  <a:schemeClr val="bg1"/>
                </a:solidFill>
              </a:rPr>
              <a:t>older housing </a:t>
            </a:r>
            <a:r>
              <a:rPr lang="en-US" sz="2400" dirty="0">
                <a:solidFill>
                  <a:schemeClr val="bg1"/>
                </a:solidFill>
              </a:rPr>
              <a:t>stock, housing </a:t>
            </a:r>
            <a:r>
              <a:rPr lang="en-US" sz="2400" b="1" dirty="0">
                <a:solidFill>
                  <a:schemeClr val="bg1"/>
                </a:solidFill>
              </a:rPr>
              <a:t>quality</a:t>
            </a:r>
            <a:r>
              <a:rPr lang="en-US" sz="2400" dirty="0">
                <a:solidFill>
                  <a:schemeClr val="bg1"/>
                </a:solidFill>
              </a:rPr>
              <a:t> appears to be a </a:t>
            </a:r>
            <a:r>
              <a:rPr lang="en-US" sz="2400" b="1" dirty="0">
                <a:solidFill>
                  <a:schemeClr val="bg1"/>
                </a:solidFill>
              </a:rPr>
              <a:t>more prevalent challenge </a:t>
            </a:r>
            <a:r>
              <a:rPr lang="en-US" sz="2400" dirty="0">
                <a:solidFill>
                  <a:schemeClr val="bg1"/>
                </a:solidFill>
              </a:rPr>
              <a:t>for </a:t>
            </a:r>
            <a:r>
              <a:rPr lang="en-US" sz="2400" b="1" dirty="0">
                <a:solidFill>
                  <a:schemeClr val="bg1"/>
                </a:solidFill>
              </a:rPr>
              <a:t>households </a:t>
            </a:r>
            <a:r>
              <a:rPr lang="en-US" sz="2400" dirty="0">
                <a:solidFill>
                  <a:schemeClr val="bg1"/>
                </a:solidFill>
              </a:rPr>
              <a:t>in </a:t>
            </a:r>
            <a:r>
              <a:rPr lang="en-US" sz="2400" b="1" dirty="0">
                <a:solidFill>
                  <a:schemeClr val="bg1"/>
                </a:solidFill>
              </a:rPr>
              <a:t>Randolph and Guilford counties</a:t>
            </a:r>
            <a:r>
              <a:rPr lang="en-US" sz="2400" dirty="0">
                <a:solidFill>
                  <a:schemeClr val="bg1"/>
                </a:solidFill>
              </a:rPr>
              <a:t>.  </a:t>
            </a:r>
            <a:r>
              <a:rPr lang="en-US" sz="2400" b="1" dirty="0">
                <a:solidFill>
                  <a:schemeClr val="bg1"/>
                </a:solidFill>
              </a:rPr>
              <a:t>Over 8,200 households </a:t>
            </a:r>
            <a:r>
              <a:rPr lang="en-US" sz="2400" dirty="0">
                <a:solidFill>
                  <a:schemeClr val="bg1"/>
                </a:solidFill>
              </a:rPr>
              <a:t>in </a:t>
            </a:r>
            <a:r>
              <a:rPr lang="en-US" sz="2400" b="1" dirty="0">
                <a:solidFill>
                  <a:schemeClr val="bg1"/>
                </a:solidFill>
              </a:rPr>
              <a:t>Guilford County </a:t>
            </a:r>
            <a:r>
              <a:rPr lang="en-US" sz="2400" dirty="0">
                <a:solidFill>
                  <a:schemeClr val="bg1"/>
                </a:solidFill>
              </a:rPr>
              <a:t>live in </a:t>
            </a:r>
            <a:r>
              <a:rPr lang="en-US" sz="2400" b="1" dirty="0">
                <a:solidFill>
                  <a:schemeClr val="bg1"/>
                </a:solidFill>
              </a:rPr>
              <a:t>substandard housing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6BD5BA-F6D4-EDA0-0AF3-2EB4157178B1}"/>
              </a:ext>
            </a:extLst>
          </p:cNvPr>
          <p:cNvSpPr/>
          <p:nvPr/>
        </p:nvSpPr>
        <p:spPr>
          <a:xfrm>
            <a:off x="6176212" y="3809161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833404-754E-1845-889B-B72B76009874}"/>
              </a:ext>
            </a:extLst>
          </p:cNvPr>
          <p:cNvSpPr/>
          <p:nvPr/>
        </p:nvSpPr>
        <p:spPr>
          <a:xfrm>
            <a:off x="11036968" y="3823003"/>
            <a:ext cx="688501" cy="245869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A88958-8D37-7A9A-A5CC-D0E438ADEDFC}"/>
              </a:ext>
            </a:extLst>
          </p:cNvPr>
          <p:cNvSpPr/>
          <p:nvPr/>
        </p:nvSpPr>
        <p:spPr>
          <a:xfrm>
            <a:off x="6176212" y="3505473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6F93B0-F6E6-8F7A-C451-1FD3AAEFC71B}"/>
              </a:ext>
            </a:extLst>
          </p:cNvPr>
          <p:cNvSpPr/>
          <p:nvPr/>
        </p:nvSpPr>
        <p:spPr>
          <a:xfrm>
            <a:off x="7908757" y="3505473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E27AA9-D73C-0982-7E99-B97DBF64647F}"/>
              </a:ext>
            </a:extLst>
          </p:cNvPr>
          <p:cNvSpPr/>
          <p:nvPr/>
        </p:nvSpPr>
        <p:spPr>
          <a:xfrm>
            <a:off x="4556962" y="4098338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16B239-1CA2-54A6-5C16-E81B3A37AD38}"/>
              </a:ext>
            </a:extLst>
          </p:cNvPr>
          <p:cNvSpPr/>
          <p:nvPr/>
        </p:nvSpPr>
        <p:spPr>
          <a:xfrm>
            <a:off x="2832937" y="4098338"/>
            <a:ext cx="770019" cy="273555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1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140EFA-5FFE-61EA-4A6A-E74362061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99801"/>
              </p:ext>
            </p:extLst>
          </p:nvPr>
        </p:nvGraphicFramePr>
        <p:xfrm>
          <a:off x="426508" y="1663387"/>
          <a:ext cx="11494721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2411942">
                  <a:extLst>
                    <a:ext uri="{9D8B030D-6E8A-4147-A177-3AD203B41FA5}">
                      <a16:colId xmlns:a16="http://schemas.microsoft.com/office/drawing/2014/main" val="3377116285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113431009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043523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5432232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3342278774"/>
                    </a:ext>
                  </a:extLst>
                </a:gridCol>
                <a:gridCol w="1039729">
                  <a:extLst>
                    <a:ext uri="{9D8B030D-6E8A-4147-A177-3AD203B41FA5}">
                      <a16:colId xmlns:a16="http://schemas.microsoft.com/office/drawing/2014/main" val="3150270530"/>
                    </a:ext>
                  </a:extLst>
                </a:gridCol>
                <a:gridCol w="1072324">
                  <a:extLst>
                    <a:ext uri="{9D8B030D-6E8A-4147-A177-3AD203B41FA5}">
                      <a16:colId xmlns:a16="http://schemas.microsoft.com/office/drawing/2014/main" val="1433776247"/>
                    </a:ext>
                  </a:extLst>
                </a:gridCol>
                <a:gridCol w="909027">
                  <a:extLst>
                    <a:ext uri="{9D8B030D-6E8A-4147-A177-3AD203B41FA5}">
                      <a16:colId xmlns:a16="http://schemas.microsoft.com/office/drawing/2014/main" val="1669768327"/>
                    </a:ext>
                  </a:extLst>
                </a:gridCol>
                <a:gridCol w="956299">
                  <a:extLst>
                    <a:ext uri="{9D8B030D-6E8A-4147-A177-3AD203B41FA5}">
                      <a16:colId xmlns:a16="http://schemas.microsoft.com/office/drawing/2014/main" val="33140922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Household Income, Housing Costs and Affordability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8984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Study Area</a:t>
                      </a:r>
                    </a:p>
                  </a:txBody>
                  <a:tcPr anchor="b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5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HH (2023)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Median HH Income (2023)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Median 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 Value (2023)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Median Gross Rent (2022)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 of Cost Burdened HH (2022)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 of Severe Cost Burdened HH (2022)</a:t>
                      </a: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548859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</a:t>
                      </a: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</a:t>
                      </a:r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</a:t>
                      </a:r>
                      <a:endParaRPr lang="en-US" dirty="0"/>
                    </a:p>
                  </a:txBody>
                  <a:tcPr marL="19293" marR="192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22993"/>
                  </a:ext>
                </a:extLst>
              </a:tr>
              <a:tr h="128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Guilford County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220,993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$62,128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$240,016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$1,049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21.4%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6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7.6%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50522"/>
                  </a:ext>
                </a:extLst>
              </a:tr>
              <a:tr h="128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Randolph County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58,371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$57,317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$170,951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D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$813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40.2%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16.1%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9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18.1%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7.2%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12601"/>
                  </a:ext>
                </a:extLst>
              </a:tr>
              <a:tr h="128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Rockingham County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38,861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$46,862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$170,233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8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41.1%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18.6%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17.5%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8.1%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298452"/>
                  </a:ext>
                </a:extLst>
              </a:tr>
              <a:tr h="1286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1,154,900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$59,604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$219,542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358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 Carolina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4,313,434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$64,316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$262,945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$1,093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43.6%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18.9%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20.8%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293" marR="192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3943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AB18054-4AA9-DB79-D4C5-C14F1DCFC1EC}"/>
              </a:ext>
            </a:extLst>
          </p:cNvPr>
          <p:cNvSpPr txBox="1">
            <a:spLocks/>
          </p:cNvSpPr>
          <p:nvPr/>
        </p:nvSpPr>
        <p:spPr>
          <a:xfrm>
            <a:off x="516457" y="148279"/>
            <a:ext cx="11271379" cy="4822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none" dirty="0">
                <a:solidFill>
                  <a:schemeClr val="bg1"/>
                </a:solidFill>
              </a:rPr>
              <a:t>Housing Affordability – Published Secondary Data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739B0-C62E-6A23-9613-C1E17F162ADA}"/>
              </a:ext>
            </a:extLst>
          </p:cNvPr>
          <p:cNvSpPr txBox="1"/>
          <p:nvPr/>
        </p:nvSpPr>
        <p:spPr>
          <a:xfrm>
            <a:off x="72189" y="731472"/>
            <a:ext cx="11715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000"/>
            </a:lvl1pPr>
          </a:lstStyle>
          <a:p>
            <a:pPr algn="ctr"/>
            <a:r>
              <a:rPr lang="en-US" sz="2400" b="1" kern="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Housing Cost Burdened</a:t>
            </a:r>
            <a:r>
              <a:rPr lang="en-US" sz="2400" kern="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(Paying Over 30% of Income Toward Housing) </a:t>
            </a:r>
          </a:p>
          <a:p>
            <a:pPr algn="ctr"/>
            <a:r>
              <a:rPr lang="en-US" sz="2400" b="1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Severe Housing Cost Burdened </a:t>
            </a:r>
            <a:r>
              <a:rPr lang="en-US" sz="2400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(Paying over 50% of Income Toward Housing</a:t>
            </a:r>
            <a:r>
              <a:rPr lang="en-US" kern="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) </a:t>
            </a:r>
            <a:endParaRPr lang="en-US" kern="14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6A1F2-9154-A91A-5898-8D73DA0C97D8}"/>
              </a:ext>
            </a:extLst>
          </p:cNvPr>
          <p:cNvSpPr txBox="1"/>
          <p:nvPr/>
        </p:nvSpPr>
        <p:spPr>
          <a:xfrm>
            <a:off x="426507" y="4419052"/>
            <a:ext cx="11494721" cy="830997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Housing affordability </a:t>
            </a:r>
            <a:r>
              <a:rPr lang="en-US" sz="2400" dirty="0">
                <a:solidFill>
                  <a:schemeClr val="bg1"/>
                </a:solidFill>
              </a:rPr>
              <a:t>among </a:t>
            </a:r>
            <a:r>
              <a:rPr lang="en-US" sz="2400" b="1" dirty="0">
                <a:solidFill>
                  <a:schemeClr val="bg1"/>
                </a:solidFill>
              </a:rPr>
              <a:t>renter households </a:t>
            </a:r>
            <a:r>
              <a:rPr lang="en-US" sz="2400" dirty="0">
                <a:solidFill>
                  <a:schemeClr val="bg1"/>
                </a:solidFill>
              </a:rPr>
              <a:t>appears to be a more </a:t>
            </a:r>
            <a:r>
              <a:rPr lang="en-US" sz="2400" b="1" dirty="0">
                <a:solidFill>
                  <a:schemeClr val="bg1"/>
                </a:solidFill>
              </a:rPr>
              <a:t>prevalent challenge</a:t>
            </a:r>
            <a:r>
              <a:rPr lang="en-US" sz="2400" dirty="0">
                <a:solidFill>
                  <a:schemeClr val="bg1"/>
                </a:solidFill>
              </a:rPr>
              <a:t> in </a:t>
            </a:r>
            <a:r>
              <a:rPr lang="en-US" sz="2400" b="1" dirty="0">
                <a:solidFill>
                  <a:schemeClr val="bg1"/>
                </a:solidFill>
              </a:rPr>
              <a:t>Guilford County</a:t>
            </a:r>
            <a:r>
              <a:rPr lang="en-US" sz="2400" dirty="0">
                <a:solidFill>
                  <a:schemeClr val="bg1"/>
                </a:solidFill>
              </a:rPr>
              <a:t>.  </a:t>
            </a:r>
            <a:endParaRPr lang="en-US" sz="2400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893DE5-8267-6636-6E04-13010B8E23E1}"/>
              </a:ext>
            </a:extLst>
          </p:cNvPr>
          <p:cNvSpPr/>
          <p:nvPr/>
        </p:nvSpPr>
        <p:spPr>
          <a:xfrm>
            <a:off x="10065458" y="3058116"/>
            <a:ext cx="911288" cy="287563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7AD42E-4F17-98EE-BACB-474695534B5A}"/>
              </a:ext>
            </a:extLst>
          </p:cNvPr>
          <p:cNvSpPr/>
          <p:nvPr/>
        </p:nvSpPr>
        <p:spPr>
          <a:xfrm>
            <a:off x="7961948" y="3045171"/>
            <a:ext cx="1029652" cy="267194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A228-B9D8-6D67-F958-5E822C23B49D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Multifamily Apartments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FDDBA-4F21-6552-EF91-75A0D5126E4F}"/>
              </a:ext>
            </a:extLst>
          </p:cNvPr>
          <p:cNvSpPr txBox="1"/>
          <p:nvPr/>
        </p:nvSpPr>
        <p:spPr>
          <a:xfrm>
            <a:off x="439374" y="1299737"/>
            <a:ext cx="3615110" cy="550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total of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761 multifamily projects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were surveyed in the Region with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96,501 total units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of which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5,191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were vacant resulting in an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overall 5.4% vacancy rate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39A0ED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Typically, healthy, well-balanced markets have rental housing vacancy rates generally between 4% and 6%.  As such, the 5.4% overall vacancy rate in the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Carolina Core Region 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0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generally in line with a balanced or healthy overall multifamily rental housing market</a:t>
            </a:r>
            <a:r>
              <a:rPr lang="en-US" sz="20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25590-C116-7FEC-37A3-64B95D75D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7" t="4488" r="7483" b="24565"/>
          <a:stretch/>
        </p:blipFill>
        <p:spPr>
          <a:xfrm>
            <a:off x="10603809" y="396731"/>
            <a:ext cx="1148817" cy="9071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F83686-74FB-B87C-A6D0-EF3E1C2AC9E4}"/>
              </a:ext>
            </a:extLst>
          </p:cNvPr>
          <p:cNvCxnSpPr>
            <a:cxnSpLocks/>
          </p:cNvCxnSpPr>
          <p:nvPr/>
        </p:nvCxnSpPr>
        <p:spPr>
          <a:xfrm>
            <a:off x="587284" y="3345166"/>
            <a:ext cx="338328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066584-4E08-AE9F-AA60-16293A872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322433"/>
              </p:ext>
            </p:extLst>
          </p:nvPr>
        </p:nvGraphicFramePr>
        <p:xfrm>
          <a:off x="4170399" y="1716744"/>
          <a:ext cx="7430016" cy="21488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80493">
                  <a:extLst>
                    <a:ext uri="{9D8B030D-6E8A-4147-A177-3AD203B41FA5}">
                      <a16:colId xmlns:a16="http://schemas.microsoft.com/office/drawing/2014/main" val="1961271192"/>
                    </a:ext>
                  </a:extLst>
                </a:gridCol>
                <a:gridCol w="1000370">
                  <a:extLst>
                    <a:ext uri="{9D8B030D-6E8A-4147-A177-3AD203B41FA5}">
                      <a16:colId xmlns:a16="http://schemas.microsoft.com/office/drawing/2014/main" val="1104942242"/>
                    </a:ext>
                  </a:extLst>
                </a:gridCol>
                <a:gridCol w="922215">
                  <a:extLst>
                    <a:ext uri="{9D8B030D-6E8A-4147-A177-3AD203B41FA5}">
                      <a16:colId xmlns:a16="http://schemas.microsoft.com/office/drawing/2014/main" val="3695975704"/>
                    </a:ext>
                  </a:extLst>
                </a:gridCol>
                <a:gridCol w="857034">
                  <a:extLst>
                    <a:ext uri="{9D8B030D-6E8A-4147-A177-3AD203B41FA5}">
                      <a16:colId xmlns:a16="http://schemas.microsoft.com/office/drawing/2014/main" val="3725242453"/>
                    </a:ext>
                  </a:extLst>
                </a:gridCol>
                <a:gridCol w="1122948">
                  <a:extLst>
                    <a:ext uri="{9D8B030D-6E8A-4147-A177-3AD203B41FA5}">
                      <a16:colId xmlns:a16="http://schemas.microsoft.com/office/drawing/2014/main" val="4048552414"/>
                    </a:ext>
                  </a:extLst>
                </a:gridCol>
                <a:gridCol w="1046956">
                  <a:extLst>
                    <a:ext uri="{9D8B030D-6E8A-4147-A177-3AD203B41FA5}">
                      <a16:colId xmlns:a16="http://schemas.microsoft.com/office/drawing/2014/main" val="709374031"/>
                    </a:ext>
                  </a:extLst>
                </a:gridCol>
              </a:tblGrid>
              <a:tr h="4445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Surveyed Multifamily Rental Housing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Region, North Carolina</a:t>
                      </a:r>
                      <a:endParaRPr lang="en-US" sz="20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613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Project Type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Projects Surveyed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Units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Vacant Units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Occupancy Rate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Vacancy Rate</a:t>
                      </a:r>
                      <a:endParaRPr lang="en-US" sz="15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367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Market-Rate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75,832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5,081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6.7%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146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Tax Credit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8,253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418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Government-Subsidized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12,416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84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761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96,501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5,191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94.6%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5.4%</a:t>
                      </a:r>
                      <a:endParaRPr lang="en-US" sz="17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209170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38F76-285A-8156-944B-00AE7D91E7AA}"/>
              </a:ext>
            </a:extLst>
          </p:cNvPr>
          <p:cNvSpPr/>
          <p:nvPr/>
        </p:nvSpPr>
        <p:spPr>
          <a:xfrm>
            <a:off x="10572197" y="2309377"/>
            <a:ext cx="1028218" cy="15562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84441-B376-A45C-A6DC-1C9A27A5F147}"/>
              </a:ext>
            </a:extLst>
          </p:cNvPr>
          <p:cNvSpPr txBox="1"/>
          <p:nvPr/>
        </p:nvSpPr>
        <p:spPr>
          <a:xfrm>
            <a:off x="4170399" y="3931674"/>
            <a:ext cx="743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9A0ED"/>
                </a:solidFill>
              </a:rPr>
              <a:t>Vacancy rates among the Tax Credit and government-subsidized properties are extremely low</a:t>
            </a:r>
            <a:r>
              <a:rPr lang="en-US" sz="2000" dirty="0">
                <a:solidFill>
                  <a:srgbClr val="39A0ED"/>
                </a:solidFill>
              </a:rPr>
              <a:t>, with Tax Credit properties operating at a </a:t>
            </a:r>
            <a:r>
              <a:rPr lang="en-US" sz="2000" b="1" dirty="0">
                <a:solidFill>
                  <a:srgbClr val="39A0ED"/>
                </a:solidFill>
              </a:rPr>
              <a:t>1.0% vacancy rate </a:t>
            </a:r>
            <a:r>
              <a:rPr lang="en-US" sz="2000" dirty="0">
                <a:solidFill>
                  <a:srgbClr val="39A0ED"/>
                </a:solidFill>
              </a:rPr>
              <a:t>and the government-subsidized supply operating at an overall </a:t>
            </a:r>
            <a:r>
              <a:rPr lang="en-US" sz="2000" b="1" dirty="0">
                <a:solidFill>
                  <a:srgbClr val="39A0ED"/>
                </a:solidFill>
              </a:rPr>
              <a:t>0.2% vacancy rate.</a:t>
            </a:r>
          </a:p>
        </p:txBody>
      </p:sp>
    </p:spTree>
    <p:extLst>
      <p:ext uri="{BB962C8B-B14F-4D97-AF65-F5344CB8AC3E}">
        <p14:creationId xmlns:p14="http://schemas.microsoft.com/office/powerpoint/2010/main" val="3226672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A228-B9D8-6D67-F958-5E822C23B49D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Overall Multifamily Rentals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51D505-6EF7-FD8E-84D5-C8C12F2B3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748451"/>
              </p:ext>
            </p:extLst>
          </p:nvPr>
        </p:nvGraphicFramePr>
        <p:xfrm>
          <a:off x="460310" y="1243011"/>
          <a:ext cx="8993251" cy="545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6958B76-F648-EE65-99D4-C1CAE518EAA9}"/>
              </a:ext>
            </a:extLst>
          </p:cNvPr>
          <p:cNvSpPr txBox="1"/>
          <p:nvPr/>
        </p:nvSpPr>
        <p:spPr>
          <a:xfrm>
            <a:off x="6305550" y="1996354"/>
            <a:ext cx="5038525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Three subject counties overall multifamily rental vacancy rates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Rockingham = 1.6%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Randolph = 3.0%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Guilford = 5.3%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F0402-CB1B-3098-BC75-F9097E2DB5A4}"/>
              </a:ext>
            </a:extLst>
          </p:cNvPr>
          <p:cNvSpPr txBox="1"/>
          <p:nvPr/>
        </p:nvSpPr>
        <p:spPr>
          <a:xfrm>
            <a:off x="6314675" y="3935346"/>
            <a:ext cx="5029400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Vacancy rates between 4% and 6% are generally considered to be healthy.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D2CFA0-F9FF-3AEB-658B-C72A58C9F0A9}"/>
              </a:ext>
            </a:extLst>
          </p:cNvPr>
          <p:cNvSpPr/>
          <p:nvPr/>
        </p:nvSpPr>
        <p:spPr>
          <a:xfrm>
            <a:off x="561975" y="3538539"/>
            <a:ext cx="952500" cy="2381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D833D9-18EB-22F5-1AAE-20A7F6737F30}"/>
              </a:ext>
            </a:extLst>
          </p:cNvPr>
          <p:cNvSpPr/>
          <p:nvPr/>
        </p:nvSpPr>
        <p:spPr>
          <a:xfrm>
            <a:off x="826168" y="5057774"/>
            <a:ext cx="688306" cy="2381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131691-0EA8-8765-60B5-50D3B2F0CC27}"/>
              </a:ext>
            </a:extLst>
          </p:cNvPr>
          <p:cNvSpPr/>
          <p:nvPr/>
        </p:nvSpPr>
        <p:spPr>
          <a:xfrm>
            <a:off x="713873" y="3969389"/>
            <a:ext cx="800601" cy="2381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D4EB0-7353-DC22-16C2-05B89B4447D3}"/>
              </a:ext>
            </a:extLst>
          </p:cNvPr>
          <p:cNvSpPr/>
          <p:nvPr/>
        </p:nvSpPr>
        <p:spPr>
          <a:xfrm>
            <a:off x="6400800" y="2762250"/>
            <a:ext cx="4829175" cy="45719"/>
          </a:xfrm>
          <a:prstGeom prst="rect">
            <a:avLst/>
          </a:prstGeom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1BD39-BC79-A882-09DF-8A04C545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F437-296C-ED63-87A2-B97B395CAA29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Market-Rate Multifamily Rentals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map of the state of texas&#10;&#10;Description automatically generated">
            <a:extLst>
              <a:ext uri="{FF2B5EF4-FFF2-40B4-BE49-F238E27FC236}">
                <a16:creationId xmlns:a16="http://schemas.microsoft.com/office/drawing/2014/main" id="{CC243D84-D171-F1C5-48C2-0B8DC272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" y="0"/>
            <a:ext cx="1190464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736E2-6A89-D315-49BB-ACE814475D6D}"/>
              </a:ext>
            </a:extLst>
          </p:cNvPr>
          <p:cNvSpPr txBox="1"/>
          <p:nvPr/>
        </p:nvSpPr>
        <p:spPr>
          <a:xfrm>
            <a:off x="275373" y="4324724"/>
            <a:ext cx="462514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Three subject counties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market-rate vacancy rates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Rockingham = 3.1%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Randolph = 3.6%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Guilford = 6.0%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6C342-D6EC-E84B-B680-F3C39DC2D115}"/>
              </a:ext>
            </a:extLst>
          </p:cNvPr>
          <p:cNvSpPr/>
          <p:nvPr/>
        </p:nvSpPr>
        <p:spPr>
          <a:xfrm>
            <a:off x="382905" y="5079243"/>
            <a:ext cx="4410075" cy="55244"/>
          </a:xfrm>
          <a:prstGeom prst="rect">
            <a:avLst/>
          </a:prstGeom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EE3620-60C4-ED50-4579-08CDB5FAB1FC}"/>
              </a:ext>
            </a:extLst>
          </p:cNvPr>
          <p:cNvSpPr txBox="1">
            <a:spLocks/>
          </p:cNvSpPr>
          <p:nvPr/>
        </p:nvSpPr>
        <p:spPr>
          <a:xfrm>
            <a:off x="275373" y="148120"/>
            <a:ext cx="9799092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Market-Rate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Multifamily Rentals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83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state of texas&#10;&#10;Description automatically generated">
            <a:extLst>
              <a:ext uri="{FF2B5EF4-FFF2-40B4-BE49-F238E27FC236}">
                <a16:creationId xmlns:a16="http://schemas.microsoft.com/office/drawing/2014/main" id="{AFF8372C-968A-4A68-747A-0BB453F32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166572"/>
            <a:ext cx="11887200" cy="6659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10A228-B9D8-6D67-F958-5E822C23B49D}"/>
              </a:ext>
            </a:extLst>
          </p:cNvPr>
          <p:cNvSpPr txBox="1">
            <a:spLocks/>
          </p:cNvSpPr>
          <p:nvPr/>
        </p:nvSpPr>
        <p:spPr>
          <a:xfrm>
            <a:off x="354842" y="393780"/>
            <a:ext cx="9799092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Tax Credit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Multifamily Rentals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8C5AE-5B84-A33F-F804-BD58E6180C5D}"/>
              </a:ext>
            </a:extLst>
          </p:cNvPr>
          <p:cNvSpPr txBox="1"/>
          <p:nvPr/>
        </p:nvSpPr>
        <p:spPr>
          <a:xfrm>
            <a:off x="354842" y="962875"/>
            <a:ext cx="7569301" cy="400110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Serves households generally earning between $40,000 and $65,000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2824D-A4AE-9465-6921-58EA7AF674BC}"/>
              </a:ext>
            </a:extLst>
          </p:cNvPr>
          <p:cNvSpPr txBox="1"/>
          <p:nvPr/>
        </p:nvSpPr>
        <p:spPr>
          <a:xfrm>
            <a:off x="451686" y="4229577"/>
            <a:ext cx="462514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Three subject counties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Tax Credit vacancy rates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Gill Sans MT" panose="020B0502020104020203"/>
              </a:rPr>
              <a:t>Rockingham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= 1.0%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Randolph = 2.0%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Guilford = 2.2%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FC82A0-2925-06C0-2BF0-C8EB6CBCFB93}"/>
              </a:ext>
            </a:extLst>
          </p:cNvPr>
          <p:cNvSpPr/>
          <p:nvPr/>
        </p:nvSpPr>
        <p:spPr>
          <a:xfrm>
            <a:off x="564601" y="4994512"/>
            <a:ext cx="4399310" cy="45719"/>
          </a:xfrm>
          <a:prstGeom prst="rect">
            <a:avLst/>
          </a:prstGeom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ap&#10;&#10;AI-generated content may be incorrect.">
            <a:extLst>
              <a:ext uri="{FF2B5EF4-FFF2-40B4-BE49-F238E27FC236}">
                <a16:creationId xmlns:a16="http://schemas.microsoft.com/office/drawing/2014/main" id="{51254F29-1D18-1B3C-0842-E642AA22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6" y="88490"/>
            <a:ext cx="8875058" cy="6769510"/>
          </a:xfrm>
          <a:prstGeom prst="rect">
            <a:avLst/>
          </a:prstGeom>
        </p:spPr>
      </p:pic>
      <p:sp>
        <p:nvSpPr>
          <p:cNvPr id="3" name="Text Box 580">
            <a:extLst>
              <a:ext uri="{FF2B5EF4-FFF2-40B4-BE49-F238E27FC236}">
                <a16:creationId xmlns:a16="http://schemas.microsoft.com/office/drawing/2014/main" id="{66E8BAE9-805E-58CF-F245-EAAD82D69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66087"/>
            <a:ext cx="8469585" cy="461499"/>
          </a:xfrm>
          <a:prstGeom prst="rect">
            <a:avLst/>
          </a:prstGeom>
          <a:solidFill>
            <a:srgbClr val="25597D"/>
          </a:solidFill>
          <a:ln w="28575">
            <a:solidFill>
              <a:srgbClr val="25597D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CAROLINA CORE REGIONAL STUDY AREA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8FD6F-E103-148A-ED40-C2443164BD2A}"/>
              </a:ext>
            </a:extLst>
          </p:cNvPr>
          <p:cNvSpPr txBox="1"/>
          <p:nvPr/>
        </p:nvSpPr>
        <p:spPr>
          <a:xfrm>
            <a:off x="293415" y="902452"/>
            <a:ext cx="2935561" cy="51340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Primary Study Area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(PSA) was the </a:t>
            </a: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Carolina Core Region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encompasses </a:t>
            </a: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 contiguous counties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the northcentral and central portions of North Carolina.  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state of texas&#10;&#10;Description automatically generated">
            <a:extLst>
              <a:ext uri="{FF2B5EF4-FFF2-40B4-BE49-F238E27FC236}">
                <a16:creationId xmlns:a16="http://schemas.microsoft.com/office/drawing/2014/main" id="{7246386B-3C98-F5D5-254B-29AB237A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" y="150125"/>
            <a:ext cx="12020484" cy="6707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FF298-42EE-27CD-E9C8-D3BE224C1012}"/>
              </a:ext>
            </a:extLst>
          </p:cNvPr>
          <p:cNvSpPr txBox="1">
            <a:spLocks/>
          </p:cNvSpPr>
          <p:nvPr/>
        </p:nvSpPr>
        <p:spPr>
          <a:xfrm>
            <a:off x="282890" y="311288"/>
            <a:ext cx="9925636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 – Government-Subsidized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Multifamily Rentals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1A390-DE50-C640-13B0-DC87058DB926}"/>
              </a:ext>
            </a:extLst>
          </p:cNvPr>
          <p:cNvSpPr txBox="1"/>
          <p:nvPr/>
        </p:nvSpPr>
        <p:spPr>
          <a:xfrm>
            <a:off x="282889" y="841491"/>
            <a:ext cx="9925635" cy="400110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Serves households generally earning less than $40,000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EB1AD-F5C4-F9F3-0343-3C5B19217225}"/>
              </a:ext>
            </a:extLst>
          </p:cNvPr>
          <p:cNvSpPr txBox="1"/>
          <p:nvPr/>
        </p:nvSpPr>
        <p:spPr>
          <a:xfrm>
            <a:off x="460310" y="3931470"/>
            <a:ext cx="377498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Three subject counties subsidized vacancy rates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Guilford = 0.1%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Rockingham = 0.3%</a:t>
            </a:r>
          </a:p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Randolph = 0.8%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9D41E-1B5C-618B-1F89-EE0933AA24D1}"/>
              </a:ext>
            </a:extLst>
          </p:cNvPr>
          <p:cNvSpPr/>
          <p:nvPr/>
        </p:nvSpPr>
        <p:spPr>
          <a:xfrm>
            <a:off x="561008" y="4673932"/>
            <a:ext cx="3573584" cy="45719"/>
          </a:xfrm>
          <a:prstGeom prst="rect">
            <a:avLst/>
          </a:prstGeom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6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EE64-F51A-473D-4334-BF1AB214754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Supply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796BA-7C56-5455-F596-5281D7DDA0FE}"/>
              </a:ext>
            </a:extLst>
          </p:cNvPr>
          <p:cNvSpPr txBox="1"/>
          <p:nvPr/>
        </p:nvSpPr>
        <p:spPr>
          <a:xfrm>
            <a:off x="382556" y="1099768"/>
            <a:ext cx="2369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9A0ED"/>
                </a:solidFill>
              </a:rPr>
              <a:t>The</a:t>
            </a:r>
            <a:r>
              <a:rPr lang="en-US" sz="2400" b="1" dirty="0">
                <a:solidFill>
                  <a:srgbClr val="39A0ED"/>
                </a:solidFill>
              </a:rPr>
              <a:t> lack of available non-conventional rentals </a:t>
            </a:r>
            <a:r>
              <a:rPr lang="en-US" sz="2400" dirty="0">
                <a:solidFill>
                  <a:srgbClr val="39A0ED"/>
                </a:solidFill>
              </a:rPr>
              <a:t>is a</a:t>
            </a:r>
            <a:r>
              <a:rPr lang="en-US" sz="2400" b="1" dirty="0">
                <a:solidFill>
                  <a:srgbClr val="39A0ED"/>
                </a:solidFill>
              </a:rPr>
              <a:t> region-wide challenge.  </a:t>
            </a:r>
            <a:r>
              <a:rPr lang="en-US" sz="2400" dirty="0">
                <a:solidFill>
                  <a:srgbClr val="39A0ED"/>
                </a:solidFill>
              </a:rPr>
              <a:t>Most have rents </a:t>
            </a:r>
            <a:r>
              <a:rPr lang="en-US" sz="2400" b="1" dirty="0">
                <a:solidFill>
                  <a:srgbClr val="39A0ED"/>
                </a:solidFill>
              </a:rPr>
              <a:t>ranging from $1,000 to $2,500, which are unaffordable to many of the region’s households.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8E82063-9BA2-2D65-BC9E-181B26849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00502"/>
              </p:ext>
            </p:extLst>
          </p:nvPr>
        </p:nvGraphicFramePr>
        <p:xfrm>
          <a:off x="3008133" y="5922"/>
          <a:ext cx="8723555" cy="6858000"/>
        </p:xfrm>
        <a:graphic>
          <a:graphicData uri="http://schemas.openxmlformats.org/drawingml/2006/table">
            <a:tbl>
              <a:tblPr firstRow="1" firstCol="1" bandRow="1"/>
              <a:tblGrid>
                <a:gridCol w="2312267">
                  <a:extLst>
                    <a:ext uri="{9D8B030D-6E8A-4147-A177-3AD203B41FA5}">
                      <a16:colId xmlns:a16="http://schemas.microsoft.com/office/drawing/2014/main" val="3594739318"/>
                    </a:ext>
                  </a:extLst>
                </a:gridCol>
                <a:gridCol w="2137096">
                  <a:extLst>
                    <a:ext uri="{9D8B030D-6E8A-4147-A177-3AD203B41FA5}">
                      <a16:colId xmlns:a16="http://schemas.microsoft.com/office/drawing/2014/main" val="562880699"/>
                    </a:ext>
                  </a:extLst>
                </a:gridCol>
                <a:gridCol w="2137096">
                  <a:extLst>
                    <a:ext uri="{9D8B030D-6E8A-4147-A177-3AD203B41FA5}">
                      <a16:colId xmlns:a16="http://schemas.microsoft.com/office/drawing/2014/main" val="2183243236"/>
                    </a:ext>
                  </a:extLst>
                </a:gridCol>
                <a:gridCol w="2137096">
                  <a:extLst>
                    <a:ext uri="{9D8B030D-6E8A-4147-A177-3AD203B41FA5}">
                      <a16:colId xmlns:a16="http://schemas.microsoft.com/office/drawing/2014/main" val="3636697068"/>
                    </a:ext>
                  </a:extLst>
                </a:gridCol>
              </a:tblGrid>
              <a:tr h="22486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Surveyed Non-Conventional Rentals Overview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948018"/>
                  </a:ext>
                </a:extLst>
              </a:tr>
              <a:tr h="449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County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Non-Conventional Rentals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Identified Vacant Units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Vacancy Rate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98208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Alamance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14,550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188818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Caswell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1,937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981451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Chatham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5,270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029607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Cumberland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38,497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134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70580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Davidson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15,772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5784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Davie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2,368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13012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Forsyth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29,265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</a:t>
                      </a:r>
                      <a:endParaRPr lang="en-US" sz="1800" b="1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b="1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45041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Guilford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42,989</a:t>
                      </a:r>
                      <a:endParaRPr lang="en-US" sz="1800" b="1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204</a:t>
                      </a:r>
                      <a:endParaRPr lang="en-US" sz="1800" b="1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3981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Harnett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13,956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808244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Hoke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5,225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131036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Johnston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14,685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13469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Lee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6,380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41063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Montgomery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2,577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52717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Moore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7,569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80585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Person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3,051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0.1%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58369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Randolph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11,530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017741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Rockingham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8,378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54537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Stokes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3,745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875387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Surry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6,562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21818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Wilkes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6,145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54661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Yadkin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2,935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745456"/>
                  </a:ext>
                </a:extLst>
              </a:tr>
              <a:tr h="2248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Region</a:t>
                      </a:r>
                      <a:endParaRPr lang="en-US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243,386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1,043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0.4%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436" marR="6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43944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FF27E8-836A-2346-D24B-920CA564953B}"/>
              </a:ext>
            </a:extLst>
          </p:cNvPr>
          <p:cNvSpPr/>
          <p:nvPr/>
        </p:nvSpPr>
        <p:spPr>
          <a:xfrm>
            <a:off x="3008126" y="2768672"/>
            <a:ext cx="8723562" cy="27183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13E22B-AF43-A26D-E7FF-94DD6A56A21E}"/>
              </a:ext>
            </a:extLst>
          </p:cNvPr>
          <p:cNvSpPr/>
          <p:nvPr/>
        </p:nvSpPr>
        <p:spPr>
          <a:xfrm>
            <a:off x="3008126" y="4947841"/>
            <a:ext cx="8723562" cy="27183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95DFF3-8E1C-CCCC-071D-DBD5B7A84523}"/>
              </a:ext>
            </a:extLst>
          </p:cNvPr>
          <p:cNvSpPr/>
          <p:nvPr/>
        </p:nvSpPr>
        <p:spPr>
          <a:xfrm>
            <a:off x="3008126" y="5219678"/>
            <a:ext cx="8723562" cy="271837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7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492A-0281-9783-9AE4-C52F066B5643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402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none" dirty="0">
                <a:solidFill>
                  <a:schemeClr val="bg1"/>
                </a:solidFill>
              </a:rPr>
              <a:t>Housing Supply – Historical Home Sales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A3703-2CD7-EDF6-5F49-4B1479B044CD}"/>
              </a:ext>
            </a:extLst>
          </p:cNvPr>
          <p:cNvSpPr txBox="1"/>
          <p:nvPr/>
        </p:nvSpPr>
        <p:spPr>
          <a:xfrm>
            <a:off x="460311" y="1235269"/>
            <a:ext cx="2917372" cy="401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400" dirty="0">
                <a:solidFill>
                  <a:srgbClr val="39A0ED"/>
                </a:solidFill>
                <a:effectLst/>
                <a:ea typeface="Times New Roman" panose="02020603050405020304" pitchFamily="18" charset="0"/>
              </a:rPr>
              <a:t>While the annual number of homes </a:t>
            </a:r>
            <a:r>
              <a:rPr lang="en-US" sz="2400" b="1" kern="1400" dirty="0">
                <a:solidFill>
                  <a:srgbClr val="39A0ED"/>
                </a:solidFill>
                <a:ea typeface="Times New Roman" panose="02020603050405020304" pitchFamily="18" charset="0"/>
              </a:rPr>
              <a:t>sold in the Carolina Core Region slowed in 2022 and 2023, the </a:t>
            </a:r>
            <a:r>
              <a:rPr lang="en-US" sz="2400" b="1" kern="1400" dirty="0">
                <a:solidFill>
                  <a:srgbClr val="39A0ED"/>
                </a:solidFill>
                <a:effectLst/>
                <a:ea typeface="Times New Roman" panose="02020603050405020304" pitchFamily="18" charset="0"/>
              </a:rPr>
              <a:t>median sales price </a:t>
            </a:r>
            <a:r>
              <a:rPr lang="en-US" sz="2400" b="1" kern="1400" dirty="0">
                <a:solidFill>
                  <a:srgbClr val="39A0ED"/>
                </a:solidFill>
                <a:ea typeface="Times New Roman" panose="02020603050405020304" pitchFamily="18" charset="0"/>
              </a:rPr>
              <a:t>c</a:t>
            </a:r>
            <a:r>
              <a:rPr lang="en-US" sz="2400" b="1" kern="1400" dirty="0">
                <a:solidFill>
                  <a:srgbClr val="39A0ED"/>
                </a:solidFill>
                <a:effectLst/>
                <a:ea typeface="Times New Roman" panose="02020603050405020304" pitchFamily="18" charset="0"/>
              </a:rPr>
              <a:t>ontinued to rise to a high of $315,000 in 2024.</a:t>
            </a:r>
            <a:endParaRPr lang="en-US" dirty="0">
              <a:solidFill>
                <a:srgbClr val="39A0ED"/>
              </a:solidFill>
              <a:highlight>
                <a:srgbClr val="00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4BBC3A9-D88A-62AC-381A-1DCFC163C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689118"/>
              </p:ext>
            </p:extLst>
          </p:nvPr>
        </p:nvGraphicFramePr>
        <p:xfrm>
          <a:off x="3620278" y="1063690"/>
          <a:ext cx="8111411" cy="4553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822DEC-5D10-55E7-A7B2-33F2510B7DD9}"/>
              </a:ext>
            </a:extLst>
          </p:cNvPr>
          <p:cNvSpPr txBox="1"/>
          <p:nvPr/>
        </p:nvSpPr>
        <p:spPr>
          <a:xfrm>
            <a:off x="3620278" y="5617029"/>
            <a:ext cx="674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*Projected year-end sales volume (2024)</a:t>
            </a:r>
          </a:p>
        </p:txBody>
      </p:sp>
    </p:spTree>
    <p:extLst>
      <p:ext uri="{BB962C8B-B14F-4D97-AF65-F5344CB8AC3E}">
        <p14:creationId xmlns:p14="http://schemas.microsoft.com/office/powerpoint/2010/main" val="2900584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7F27A-3E4E-6701-4C64-385B3D41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CF8F-31E8-B603-2CA8-8B5BE19DCE93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402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none" dirty="0">
                <a:solidFill>
                  <a:schemeClr val="bg1"/>
                </a:solidFill>
              </a:rPr>
              <a:t>Housing Supply – Historical Home Sales (County-Level)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D823F-9357-C5A5-F446-F76038482754}"/>
              </a:ext>
            </a:extLst>
          </p:cNvPr>
          <p:cNvSpPr txBox="1"/>
          <p:nvPr/>
        </p:nvSpPr>
        <p:spPr>
          <a:xfrm>
            <a:off x="391287" y="1191035"/>
            <a:ext cx="3205690" cy="467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400" dirty="0">
                <a:solidFill>
                  <a:srgbClr val="39A0ED"/>
                </a:solidFill>
                <a:effectLst/>
                <a:ea typeface="Times New Roman" panose="02020603050405020304" pitchFamily="18" charset="0"/>
              </a:rPr>
              <a:t>While the increase in annual median sales prices have slowed in recent years, they remained positive in in all three subject counties in 2024.</a:t>
            </a:r>
            <a:endParaRPr lang="en-US" sz="2800" dirty="0">
              <a:solidFill>
                <a:srgbClr val="39A0ED"/>
              </a:solidFill>
              <a:highlight>
                <a:srgbClr val="00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E4F70-8693-289E-116B-0A8F233B7584}"/>
              </a:ext>
            </a:extLst>
          </p:cNvPr>
          <p:cNvSpPr txBox="1"/>
          <p:nvPr/>
        </p:nvSpPr>
        <p:spPr>
          <a:xfrm>
            <a:off x="3988060" y="2187526"/>
            <a:ext cx="221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5597D"/>
                </a:solidFill>
              </a:rPr>
              <a:t>$85,500 (38.2%) increase since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88538-35AF-8030-F390-40C70CB5619B}"/>
              </a:ext>
            </a:extLst>
          </p:cNvPr>
          <p:cNvSpPr txBox="1"/>
          <p:nvPr/>
        </p:nvSpPr>
        <p:spPr>
          <a:xfrm>
            <a:off x="6469249" y="2220906"/>
            <a:ext cx="221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5597D"/>
                </a:solidFill>
              </a:rPr>
              <a:t>$83,950 (49.1%) increase since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AB264-2A7D-292A-4433-6B853E49A956}"/>
              </a:ext>
            </a:extLst>
          </p:cNvPr>
          <p:cNvSpPr txBox="1"/>
          <p:nvPr/>
        </p:nvSpPr>
        <p:spPr>
          <a:xfrm>
            <a:off x="8857403" y="2212320"/>
            <a:ext cx="221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5597D"/>
                </a:solidFill>
              </a:rPr>
              <a:t>$81,100 (51.5%) increase since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14AF6-C3A5-437C-0EBE-BB9F37505073}"/>
              </a:ext>
            </a:extLst>
          </p:cNvPr>
          <p:cNvSpPr/>
          <p:nvPr/>
        </p:nvSpPr>
        <p:spPr>
          <a:xfrm>
            <a:off x="4657725" y="996780"/>
            <a:ext cx="55973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Annual Median Sales Price by County</a:t>
            </a:r>
          </a:p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 to 2024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287FD4-1935-452A-90F6-9C4E18F14E70}"/>
              </a:ext>
            </a:extLst>
          </p:cNvPr>
          <p:cNvSpPr/>
          <p:nvPr/>
        </p:nvSpPr>
        <p:spPr>
          <a:xfrm>
            <a:off x="8634974" y="3031958"/>
            <a:ext cx="444858" cy="489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5C67B-9CCB-3074-E28D-5C6756778D13}"/>
              </a:ext>
            </a:extLst>
          </p:cNvPr>
          <p:cNvCxnSpPr>
            <a:cxnSpLocks/>
          </p:cNvCxnSpPr>
          <p:nvPr/>
        </p:nvCxnSpPr>
        <p:spPr>
          <a:xfrm>
            <a:off x="4514850" y="1473833"/>
            <a:ext cx="5740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BA7C00-15EA-0939-23C1-883708344782}"/>
              </a:ext>
            </a:extLst>
          </p:cNvPr>
          <p:cNvSpPr txBox="1"/>
          <p:nvPr/>
        </p:nvSpPr>
        <p:spPr>
          <a:xfrm>
            <a:off x="4610012" y="1917200"/>
            <a:ext cx="154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Guilford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13D14-1AC0-C545-83AB-09E365C85364}"/>
              </a:ext>
            </a:extLst>
          </p:cNvPr>
          <p:cNvSpPr txBox="1"/>
          <p:nvPr/>
        </p:nvSpPr>
        <p:spPr>
          <a:xfrm>
            <a:off x="6926421" y="1942138"/>
            <a:ext cx="12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Randolph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633608-8F2D-1B05-B2DF-757F016341C5}"/>
              </a:ext>
            </a:extLst>
          </p:cNvPr>
          <p:cNvSpPr txBox="1"/>
          <p:nvPr/>
        </p:nvSpPr>
        <p:spPr>
          <a:xfrm>
            <a:off x="9195727" y="1957218"/>
            <a:ext cx="15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Rockingham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45323B-EAAF-EE16-EC2A-BD6A49E07712}"/>
              </a:ext>
            </a:extLst>
          </p:cNvPr>
          <p:cNvSpPr/>
          <p:nvPr/>
        </p:nvSpPr>
        <p:spPr>
          <a:xfrm>
            <a:off x="4032132" y="3819525"/>
            <a:ext cx="62559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A7603-15E3-E18A-0C42-8ED41D6CF30D}"/>
              </a:ext>
            </a:extLst>
          </p:cNvPr>
          <p:cNvSpPr/>
          <p:nvPr/>
        </p:nvSpPr>
        <p:spPr>
          <a:xfrm>
            <a:off x="7549631" y="4024312"/>
            <a:ext cx="203719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E06F8-DF46-B6A1-205E-979A1E34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86" y="2926717"/>
            <a:ext cx="1910821" cy="3011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E02E05-DBFE-7ABC-86A6-FB6E4D97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65" y="3294366"/>
            <a:ext cx="1795282" cy="26439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7A80583-15FC-D097-6E4F-28A278205FFA}"/>
              </a:ext>
            </a:extLst>
          </p:cNvPr>
          <p:cNvSpPr/>
          <p:nvPr/>
        </p:nvSpPr>
        <p:spPr>
          <a:xfrm>
            <a:off x="8634974" y="3600375"/>
            <a:ext cx="1238786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6E8C5-5217-35B7-4099-09444D9211E2}"/>
              </a:ext>
            </a:extLst>
          </p:cNvPr>
          <p:cNvSpPr/>
          <p:nvPr/>
        </p:nvSpPr>
        <p:spPr>
          <a:xfrm>
            <a:off x="6237237" y="3661848"/>
            <a:ext cx="766435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E8357A-D896-8584-3EE5-5AFC2AB6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621" y="3426699"/>
            <a:ext cx="1798741" cy="251160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B134CBA-9BE6-246F-62EA-66A27BCF9F10}"/>
              </a:ext>
            </a:extLst>
          </p:cNvPr>
          <p:cNvSpPr/>
          <p:nvPr/>
        </p:nvSpPr>
        <p:spPr>
          <a:xfrm>
            <a:off x="8944413" y="3539263"/>
            <a:ext cx="1151580" cy="31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C3C44E-E1CA-BFC0-7111-491EC34F4465}"/>
              </a:ext>
            </a:extLst>
          </p:cNvPr>
          <p:cNvSpPr/>
          <p:nvPr/>
        </p:nvSpPr>
        <p:spPr>
          <a:xfrm>
            <a:off x="3714750" y="996780"/>
            <a:ext cx="7677150" cy="52135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5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A7D2D80-BA62-8F8A-8CBE-EA9A6A3D0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198952"/>
              </p:ext>
            </p:extLst>
          </p:nvPr>
        </p:nvGraphicFramePr>
        <p:xfrm>
          <a:off x="570523" y="968188"/>
          <a:ext cx="10803929" cy="5743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2E492A-0281-9783-9AE4-C52F066B5643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402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none" dirty="0">
                <a:solidFill>
                  <a:schemeClr val="bg1"/>
                </a:solidFill>
              </a:rPr>
              <a:t>Housing Supply – Available For-Sale Housing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2BF46-71E9-5AB0-6EDE-03C7D3483059}"/>
              </a:ext>
            </a:extLst>
          </p:cNvPr>
          <p:cNvSpPr txBox="1"/>
          <p:nvPr/>
        </p:nvSpPr>
        <p:spPr>
          <a:xfrm>
            <a:off x="2983073" y="1341660"/>
            <a:ext cx="63847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3,966 homes available for purchase in May of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5FE5C-5031-2BD8-24BE-802A7BF25267}"/>
              </a:ext>
            </a:extLst>
          </p:cNvPr>
          <p:cNvSpPr txBox="1"/>
          <p:nvPr/>
        </p:nvSpPr>
        <p:spPr>
          <a:xfrm>
            <a:off x="1121904" y="1674334"/>
            <a:ext cx="4418246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Overall Carolina Core availability rate is just 0.5%, well below the 2%-3% range of healthy markets.</a:t>
            </a:r>
          </a:p>
          <a:p>
            <a:pPr algn="ctr"/>
            <a:endParaRPr lang="en-US" sz="1200" dirty="0">
              <a:solidFill>
                <a:srgbClr val="39A0ED"/>
              </a:solidFill>
            </a:endParaRPr>
          </a:p>
          <a:p>
            <a:pPr algn="ctr"/>
            <a:r>
              <a:rPr lang="en-US" sz="2000" b="1" dirty="0">
                <a:solidFill>
                  <a:srgbClr val="39A0ED"/>
                </a:solidFill>
              </a:rPr>
              <a:t>Over one-half (58.1%) of the available supply in the Carolina Core is priced at or above $300,000.  Less than 20% of supply priced under $200,000.</a:t>
            </a:r>
            <a:endParaRPr lang="en-US" dirty="0">
              <a:solidFill>
                <a:srgbClr val="39A0E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1FF584-C11A-367F-0E0A-70EC18D529A8}"/>
              </a:ext>
            </a:extLst>
          </p:cNvPr>
          <p:cNvSpPr/>
          <p:nvPr/>
        </p:nvSpPr>
        <p:spPr>
          <a:xfrm>
            <a:off x="1259631" y="2766634"/>
            <a:ext cx="414279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48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492566-C490-C8A2-8EBC-3E436DE49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420716"/>
              </p:ext>
            </p:extLst>
          </p:nvPr>
        </p:nvGraphicFramePr>
        <p:xfrm>
          <a:off x="460298" y="652899"/>
          <a:ext cx="11271379" cy="62051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74052">
                  <a:extLst>
                    <a:ext uri="{9D8B030D-6E8A-4147-A177-3AD203B41FA5}">
                      <a16:colId xmlns:a16="http://schemas.microsoft.com/office/drawing/2014/main" val="1243639575"/>
                    </a:ext>
                  </a:extLst>
                </a:gridCol>
                <a:gridCol w="1084780">
                  <a:extLst>
                    <a:ext uri="{9D8B030D-6E8A-4147-A177-3AD203B41FA5}">
                      <a16:colId xmlns:a16="http://schemas.microsoft.com/office/drawing/2014/main" val="2762844000"/>
                    </a:ext>
                  </a:extLst>
                </a:gridCol>
                <a:gridCol w="1083774">
                  <a:extLst>
                    <a:ext uri="{9D8B030D-6E8A-4147-A177-3AD203B41FA5}">
                      <a16:colId xmlns:a16="http://schemas.microsoft.com/office/drawing/2014/main" val="4211016127"/>
                    </a:ext>
                  </a:extLst>
                </a:gridCol>
                <a:gridCol w="1222386">
                  <a:extLst>
                    <a:ext uri="{9D8B030D-6E8A-4147-A177-3AD203B41FA5}">
                      <a16:colId xmlns:a16="http://schemas.microsoft.com/office/drawing/2014/main" val="2786083727"/>
                    </a:ext>
                  </a:extLst>
                </a:gridCol>
                <a:gridCol w="1128973">
                  <a:extLst>
                    <a:ext uri="{9D8B030D-6E8A-4147-A177-3AD203B41FA5}">
                      <a16:colId xmlns:a16="http://schemas.microsoft.com/office/drawing/2014/main" val="4235604676"/>
                    </a:ext>
                  </a:extLst>
                </a:gridCol>
                <a:gridCol w="1303743">
                  <a:extLst>
                    <a:ext uri="{9D8B030D-6E8A-4147-A177-3AD203B41FA5}">
                      <a16:colId xmlns:a16="http://schemas.microsoft.com/office/drawing/2014/main" val="1094034681"/>
                    </a:ext>
                  </a:extLst>
                </a:gridCol>
                <a:gridCol w="1381082">
                  <a:extLst>
                    <a:ext uri="{9D8B030D-6E8A-4147-A177-3AD203B41FA5}">
                      <a16:colId xmlns:a16="http://schemas.microsoft.com/office/drawing/2014/main" val="1003525665"/>
                    </a:ext>
                  </a:extLst>
                </a:gridCol>
                <a:gridCol w="1224394">
                  <a:extLst>
                    <a:ext uri="{9D8B030D-6E8A-4147-A177-3AD203B41FA5}">
                      <a16:colId xmlns:a16="http://schemas.microsoft.com/office/drawing/2014/main" val="4182967581"/>
                    </a:ext>
                  </a:extLst>
                </a:gridCol>
                <a:gridCol w="1468195">
                  <a:extLst>
                    <a:ext uri="{9D8B030D-6E8A-4147-A177-3AD203B41FA5}">
                      <a16:colId xmlns:a16="http://schemas.microsoft.com/office/drawing/2014/main" val="3630164616"/>
                    </a:ext>
                  </a:extLst>
                </a:gridCol>
              </a:tblGrid>
              <a:tr h="3529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37" marR="5873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Available For-Sale Housing by County (As of May 31, 2024) </a:t>
                      </a:r>
                      <a:endParaRPr lang="en-US" sz="18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059898"/>
                  </a:ext>
                </a:extLst>
              </a:tr>
              <a:tr h="6082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County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Available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Share of Region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Rate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Months Supply of Inventory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List Price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Median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List Price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Days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on Market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 Built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40821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Alamance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4.4%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$416,576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$350,000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139124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Caswell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$265,205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$234,950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815810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Chatham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$1,135,990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$767,500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4610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Cumberland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$290,528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$249,900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27008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Davidson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$450,306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$346,400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95760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$524,169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$349,900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99422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Forsyth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$401,521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$325,000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10230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Guilford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16.1%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$402,884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$330,000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10544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Harnett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6.1%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$379,926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$350,000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431177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Hoke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$344,252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$335,000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23092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Johnston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$416,336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$377,950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96601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$441,339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$369,950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850378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Montgomery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$367,839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$169,000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233480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Moore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7.1%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$703,254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$495,000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92013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Person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$497,087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$359,500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971803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Randolph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2.8%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$460,124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$300,000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6854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Rockingham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4.1%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$251,821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$199,900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785127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Stokes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$321,127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$289,900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83418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Surry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2.7%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$424,403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$334,450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986575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Wilkes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$586,327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$393,500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77271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Yadkin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1.5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$327,957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$279,900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37" marR="58737" marT="0" marB="0" anchor="b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2319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6C0A754-6752-1B21-E3C7-473112EB1BB0}"/>
              </a:ext>
            </a:extLst>
          </p:cNvPr>
          <p:cNvSpPr/>
          <p:nvPr/>
        </p:nvSpPr>
        <p:spPr>
          <a:xfrm>
            <a:off x="460290" y="3429000"/>
            <a:ext cx="11271379" cy="2571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8DF78E-E108-E9FB-2FA8-2C30DED2AC9A}"/>
              </a:ext>
            </a:extLst>
          </p:cNvPr>
          <p:cNvSpPr/>
          <p:nvPr/>
        </p:nvSpPr>
        <p:spPr>
          <a:xfrm>
            <a:off x="460289" y="5651591"/>
            <a:ext cx="11271379" cy="2571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8F26C-B0C5-017A-8C26-8F00B49D3C40}"/>
              </a:ext>
            </a:extLst>
          </p:cNvPr>
          <p:cNvSpPr/>
          <p:nvPr/>
        </p:nvSpPr>
        <p:spPr>
          <a:xfrm>
            <a:off x="460288" y="5392452"/>
            <a:ext cx="11271379" cy="2571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07154-CEF0-DCE6-8C26-58EC8E3696A1}"/>
              </a:ext>
            </a:extLst>
          </p:cNvPr>
          <p:cNvSpPr txBox="1"/>
          <p:nvPr/>
        </p:nvSpPr>
        <p:spPr>
          <a:xfrm>
            <a:off x="460306" y="314294"/>
            <a:ext cx="11271379" cy="400110"/>
          </a:xfrm>
          <a:prstGeom prst="rect">
            <a:avLst/>
          </a:prstGeom>
          <a:solidFill>
            <a:srgbClr val="39A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Limited availability &amp; short sales periods illustrate a high level of demand of for-sale housing.</a:t>
            </a:r>
          </a:p>
        </p:txBody>
      </p:sp>
    </p:spTree>
    <p:extLst>
      <p:ext uri="{BB962C8B-B14F-4D97-AF65-F5344CB8AC3E}">
        <p14:creationId xmlns:p14="http://schemas.microsoft.com/office/powerpoint/2010/main" val="3748908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3ED9-ABCC-D940-2BF7-75ACB4ED9532}"/>
              </a:ext>
            </a:extLst>
          </p:cNvPr>
          <p:cNvSpPr txBox="1">
            <a:spLocks/>
          </p:cNvSpPr>
          <p:nvPr/>
        </p:nvSpPr>
        <p:spPr>
          <a:xfrm>
            <a:off x="460308" y="628854"/>
            <a:ext cx="11035003" cy="488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E71BE8-195E-009B-ADC7-CED8D3B86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94425"/>
              </p:ext>
            </p:extLst>
          </p:nvPr>
        </p:nvGraphicFramePr>
        <p:xfrm>
          <a:off x="460309" y="429208"/>
          <a:ext cx="11271381" cy="63357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23941">
                  <a:extLst>
                    <a:ext uri="{9D8B030D-6E8A-4147-A177-3AD203B41FA5}">
                      <a16:colId xmlns:a16="http://schemas.microsoft.com/office/drawing/2014/main" val="1637550039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4242681846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1540239250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4149850848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2195497896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2231818582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3561367091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3225644208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3730182438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2479570642"/>
                    </a:ext>
                  </a:extLst>
                </a:gridCol>
                <a:gridCol w="934744">
                  <a:extLst>
                    <a:ext uri="{9D8B030D-6E8A-4147-A177-3AD203B41FA5}">
                      <a16:colId xmlns:a16="http://schemas.microsoft.com/office/drawing/2014/main" val="1788133570"/>
                    </a:ext>
                  </a:extLst>
                </a:gridCol>
              </a:tblGrid>
              <a:tr h="430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4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14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689" marR="6168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Available For-Sale Housing Units by List Price (As of May 31, 2024)</a:t>
                      </a:r>
                      <a:endParaRPr lang="en-US" sz="20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98666"/>
                  </a:ext>
                </a:extLst>
              </a:tr>
              <a:tr h="24604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County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&lt;$100,000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$100,000-$199,999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$200,000-$299,999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$300,000-$399,999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$400,000+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260913"/>
                  </a:ext>
                </a:extLst>
              </a:tr>
              <a:tr h="215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14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878808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Alamance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21.4%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38.7%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01501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Caswell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36.4%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176816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Chatham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88.4%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36488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Cumberland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28.3%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158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31.9%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17.4%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986027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Davidson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33.0%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924851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Davie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6.3%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39.7%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93167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Forsyth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31.9%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883292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Guilford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3.0%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15.0%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24.1%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226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35.4%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270183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Harnett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35.0%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800023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Hoke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38.1%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7282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Johnston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35.4%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39.9%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95614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37.8%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8889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Montgomery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41.3%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7.7%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381291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Moore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15.3%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189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67.3%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35220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Person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40.4%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746065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Randolph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34.5%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23.9%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26.5%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580700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Rockingham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14.3%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36.0%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29.8%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8.7%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11.2%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203195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Stokes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27.7%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19.1%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65103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Surry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14.8%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31.5%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550923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Wilkes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3.3%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18.5%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15.2%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47.8%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30656"/>
                  </a:ext>
                </a:extLst>
              </a:tr>
              <a:tr h="2460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Yadkin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35.7%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25.0%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17.9%</a:t>
                      </a:r>
                      <a:endParaRPr lang="en-US" sz="1600" b="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97605"/>
                  </a:ext>
                </a:extLst>
              </a:tr>
              <a:tr h="2768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Region Total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624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15.7%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921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23.2%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915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23.1%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1,390</a:t>
                      </a:r>
                      <a:endParaRPr lang="en-US" sz="18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35.0%</a:t>
                      </a:r>
                    </a:p>
                  </a:txBody>
                  <a:tcPr marL="61689" marR="61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249305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5B95D6-39B0-BCC3-ADED-267BD4FACD02}"/>
              </a:ext>
            </a:extLst>
          </p:cNvPr>
          <p:cNvSpPr/>
          <p:nvPr/>
        </p:nvSpPr>
        <p:spPr>
          <a:xfrm>
            <a:off x="460306" y="3060554"/>
            <a:ext cx="11271384" cy="25495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95D460-A0D3-1B1D-80BD-6DFDE8358679}"/>
              </a:ext>
            </a:extLst>
          </p:cNvPr>
          <p:cNvSpPr/>
          <p:nvPr/>
        </p:nvSpPr>
        <p:spPr>
          <a:xfrm>
            <a:off x="460306" y="5013200"/>
            <a:ext cx="11271384" cy="24898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A34E26-5C16-9EE5-95BD-BEF228C4C905}"/>
              </a:ext>
            </a:extLst>
          </p:cNvPr>
          <p:cNvSpPr/>
          <p:nvPr/>
        </p:nvSpPr>
        <p:spPr>
          <a:xfrm>
            <a:off x="460306" y="5259192"/>
            <a:ext cx="11271384" cy="25495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25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73307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Wages and Housing Affordability 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F4A2F8-CF10-CB9D-8F5A-667A48165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119976"/>
              </p:ext>
            </p:extLst>
          </p:nvPr>
        </p:nvGraphicFramePr>
        <p:xfrm>
          <a:off x="101602" y="416999"/>
          <a:ext cx="11630087" cy="6138610"/>
        </p:xfrm>
        <a:graphic>
          <a:graphicData uri="http://schemas.openxmlformats.org/drawingml/2006/table">
            <a:tbl>
              <a:tblPr firstRow="1" firstCol="1" bandRow="1"/>
              <a:tblGrid>
                <a:gridCol w="2836985">
                  <a:extLst>
                    <a:ext uri="{9D8B030D-6E8A-4147-A177-3AD203B41FA5}">
                      <a16:colId xmlns:a16="http://schemas.microsoft.com/office/drawing/2014/main" val="2184133726"/>
                    </a:ext>
                  </a:extLst>
                </a:gridCol>
                <a:gridCol w="906584">
                  <a:extLst>
                    <a:ext uri="{9D8B030D-6E8A-4147-A177-3AD203B41FA5}">
                      <a16:colId xmlns:a16="http://schemas.microsoft.com/office/drawing/2014/main" val="2069889108"/>
                    </a:ext>
                  </a:extLst>
                </a:gridCol>
                <a:gridCol w="863579">
                  <a:extLst>
                    <a:ext uri="{9D8B030D-6E8A-4147-A177-3AD203B41FA5}">
                      <a16:colId xmlns:a16="http://schemas.microsoft.com/office/drawing/2014/main" val="2630981017"/>
                    </a:ext>
                  </a:extLst>
                </a:gridCol>
                <a:gridCol w="994371">
                  <a:extLst>
                    <a:ext uri="{9D8B030D-6E8A-4147-A177-3AD203B41FA5}">
                      <a16:colId xmlns:a16="http://schemas.microsoft.com/office/drawing/2014/main" val="126842975"/>
                    </a:ext>
                  </a:extLst>
                </a:gridCol>
                <a:gridCol w="994371">
                  <a:extLst>
                    <a:ext uri="{9D8B030D-6E8A-4147-A177-3AD203B41FA5}">
                      <a16:colId xmlns:a16="http://schemas.microsoft.com/office/drawing/2014/main" val="960667555"/>
                    </a:ext>
                  </a:extLst>
                </a:gridCol>
                <a:gridCol w="994371">
                  <a:extLst>
                    <a:ext uri="{9D8B030D-6E8A-4147-A177-3AD203B41FA5}">
                      <a16:colId xmlns:a16="http://schemas.microsoft.com/office/drawing/2014/main" val="1443118038"/>
                    </a:ext>
                  </a:extLst>
                </a:gridCol>
                <a:gridCol w="994371">
                  <a:extLst>
                    <a:ext uri="{9D8B030D-6E8A-4147-A177-3AD203B41FA5}">
                      <a16:colId xmlns:a16="http://schemas.microsoft.com/office/drawing/2014/main" val="2475681893"/>
                    </a:ext>
                  </a:extLst>
                </a:gridCol>
                <a:gridCol w="994371">
                  <a:extLst>
                    <a:ext uri="{9D8B030D-6E8A-4147-A177-3AD203B41FA5}">
                      <a16:colId xmlns:a16="http://schemas.microsoft.com/office/drawing/2014/main" val="1031746930"/>
                    </a:ext>
                  </a:extLst>
                </a:gridCol>
                <a:gridCol w="1025542">
                  <a:extLst>
                    <a:ext uri="{9D8B030D-6E8A-4147-A177-3AD203B41FA5}">
                      <a16:colId xmlns:a16="http://schemas.microsoft.com/office/drawing/2014/main" val="1459381246"/>
                    </a:ext>
                  </a:extLst>
                </a:gridCol>
                <a:gridCol w="1025542">
                  <a:extLst>
                    <a:ext uri="{9D8B030D-6E8A-4147-A177-3AD203B41FA5}">
                      <a16:colId xmlns:a16="http://schemas.microsoft.com/office/drawing/2014/main" val="2758703023"/>
                    </a:ext>
                  </a:extLst>
                </a:gridCol>
              </a:tblGrid>
              <a:tr h="278519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Affordable Rent by Occupation at Median Wage by Occupation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92724"/>
                  </a:ext>
                </a:extLst>
              </a:tr>
              <a:tr h="278519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 Statistical Areas (May 2023)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862928"/>
                  </a:ext>
                </a:extLst>
              </a:tr>
              <a:tr h="24757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Occupation Title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Statistical Area (See Map on Page V-8 for Area Designations</a:t>
                      </a: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19353"/>
                  </a:ext>
                </a:extLst>
              </a:tr>
              <a:tr h="107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837494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Cashiers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$663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$612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$674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$690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$664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$594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$579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$647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48369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Retail Salespersons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$711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$787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$728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$786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$726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208885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Cooks, Fast Food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$583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$556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$579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$594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$592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$575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$559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$593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935469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Cooks, Restaurant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$766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$765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$877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$768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$752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899005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Fast Food/Counter Workers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$718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$653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$677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$692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047644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Waiters and Waitresses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$478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$649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$496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$529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$461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$501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$456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$531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835401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Office Clerks, General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$891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$854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11856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Customer Service Reps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$1,119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$956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503355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Bookkeeping/Auditing Clerks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$1,076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$1,268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$1,122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$1,201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$1,127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$1,040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$1,101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661204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Laborers and Material Movers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$806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$876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$868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$833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$864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163565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Heavy/Tractor-Trailer Drivers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$1,189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$1,281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$1,158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$1,243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$1,238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$1,240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$1,196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$1,192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$1,217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807213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Stockers/Order Fillers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$859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$802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$825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$751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$814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1419688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Misc. Assemblers/Fabricators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$896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$956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$896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49268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Elementary School Teachers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$1,206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$1,294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$1,169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$1,263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$1,423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$1,278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$1,207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$1,274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$1,264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217199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Registered Nurses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$2,095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$1,975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$2,180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$2,024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$2,048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$2,076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$1,941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$1,893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$2,029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065413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Home/Personal Care Aides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$755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$662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$697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$711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$688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$696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130102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Nursing Assistants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$918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$955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$835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$869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$817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$892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413074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General/Operations Managers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$2,390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$3,258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$2,360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$2,510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$2,763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$2,588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$2,411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$2,218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$2,562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520501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Maintenance/Repair Workers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$1,250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$1,113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$1,155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$1,103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$1,112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$985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$1,086 </a:t>
                      </a:r>
                      <a:endParaRPr lang="en-US" sz="1600" b="1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375322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Janitors/Cleaners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$872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$730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$716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$709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$723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$694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$741 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599218"/>
                  </a:ext>
                </a:extLst>
              </a:tr>
              <a:tr h="2166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Fair Market Rent (FMR)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$1,215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$1,290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$1,171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$1,091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$1,646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$1,079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$905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$1,126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$1,096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888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65F9030-7744-5A86-6DA2-FA9DFEEF7A89}"/>
              </a:ext>
            </a:extLst>
          </p:cNvPr>
          <p:cNvSpPr/>
          <p:nvPr/>
        </p:nvSpPr>
        <p:spPr>
          <a:xfrm>
            <a:off x="5677903" y="1225166"/>
            <a:ext cx="981978" cy="534912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9DA4A6-B085-325A-89A3-216D4F8C4FEE}"/>
              </a:ext>
            </a:extLst>
          </p:cNvPr>
          <p:cNvSpPr/>
          <p:nvPr/>
        </p:nvSpPr>
        <p:spPr>
          <a:xfrm>
            <a:off x="437450" y="932574"/>
            <a:ext cx="45719" cy="5024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55F1A-78CF-9865-2675-AE8E14069557}"/>
              </a:ext>
            </a:extLst>
          </p:cNvPr>
          <p:cNvSpPr txBox="1"/>
          <p:nvPr/>
        </p:nvSpPr>
        <p:spPr>
          <a:xfrm>
            <a:off x="101602" y="415659"/>
            <a:ext cx="20560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Greensboro-High Point MSA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3F4E328-36E5-D7F4-97EF-F3FD20C12200}"/>
              </a:ext>
            </a:extLst>
          </p:cNvPr>
          <p:cNvSpPr/>
          <p:nvPr/>
        </p:nvSpPr>
        <p:spPr>
          <a:xfrm>
            <a:off x="460310" y="1365385"/>
            <a:ext cx="5146406" cy="11099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73307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Wages and Housing Affordability 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D6EC1A-3F68-73C6-412B-0F0BD31E7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17261"/>
              </p:ext>
            </p:extLst>
          </p:nvPr>
        </p:nvGraphicFramePr>
        <p:xfrm>
          <a:off x="109416" y="376494"/>
          <a:ext cx="11622271" cy="6301440"/>
        </p:xfrm>
        <a:graphic>
          <a:graphicData uri="http://schemas.openxmlformats.org/drawingml/2006/table">
            <a:tbl>
              <a:tblPr firstRow="1" firstCol="1" bandRow="1"/>
              <a:tblGrid>
                <a:gridCol w="2624386">
                  <a:extLst>
                    <a:ext uri="{9D8B030D-6E8A-4147-A177-3AD203B41FA5}">
                      <a16:colId xmlns:a16="http://schemas.microsoft.com/office/drawing/2014/main" val="1308879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911804770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494550348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3295051476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4286335584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762929481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1918829758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1816984073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397561830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4285945852"/>
                    </a:ext>
                  </a:extLst>
                </a:gridCol>
              </a:tblGrid>
              <a:tr h="186225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Affordable Purchase Price at Median Wage by Occupation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742253"/>
                  </a:ext>
                </a:extLst>
              </a:tr>
              <a:tr h="186225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 Statistical Areas (May 2023)</a:t>
                      </a:r>
                      <a:endParaRPr lang="en-US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657723"/>
                  </a:ext>
                </a:extLst>
              </a:tr>
              <a:tr h="165533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Occupation Title</a:t>
                      </a:r>
                      <a:endParaRPr kumimoji="0" lang="en-US" sz="1800" b="0" i="0" u="none" strike="noStrike" kern="14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Statistical Area (See Map on Page V-8 for Area Designations)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198477"/>
                  </a:ext>
                </a:extLst>
              </a:tr>
              <a:tr h="1448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2110" algn="l"/>
                        </a:tabLst>
                      </a:pPr>
                      <a:r>
                        <a:rPr lang="en-US" sz="14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75694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Cashiers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$81,633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$89,800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$79,233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$77,133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$86,292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82792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Retail Salespersons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$104,967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$104,833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$96,733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$97,400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$98,488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907553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Cooks, Fast Food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$77,667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$77,133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$79,200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$78,900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$76,667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$74,467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$79,017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7358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Cooks, Restaurant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$102,067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$120,300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$99,100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$102,000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$116,933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$102,367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$100,300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$105,304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87690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Fast Food/Counter Workers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$91,233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$90,900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$91,633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$95,700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$87,100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$90,200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$92,288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715542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Waiters and Waitresses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$63,733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$86,567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$66,067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$70,533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$90,767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$61,467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$66,800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$60,767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$70,838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742475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Office Clerks, General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$118,733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$131,333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$129,367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$120,400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$124,500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$121,267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$113,867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$112,033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$121,438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76045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Customer Service Reps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$125,800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$149,200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$112,333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$127,467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$132,600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$123,567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$113,167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$117,900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$125,254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469130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Bookkeeping/Auditing Clerks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$143,500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$169,067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$133,000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$149,533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$160,067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$150,300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$138,600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$130,667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$146,842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792261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Laborers and Material Movers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$107,400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$116,833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$112,933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$118,300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$115,733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$122,033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$117,300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$111,067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$115,200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026341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Heavy/Tractor-Trailer Drivers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$158,533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$170,733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$154,400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$165,733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$165,033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$165,367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$159,467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$158,933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$162,275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721774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Stockers/Order Fillers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$111,933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$114,567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$106,233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$106,433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$112,167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$106,900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$109,967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$100,133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$108,542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418745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Misc. Assemblers/Fabricators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$119,467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$132,833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$117,267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$125,300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$121,767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$127,467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$119,433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$118,167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$122,713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91230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Elementary School Teachers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$160,733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$172,467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$155,833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$168,333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$189,767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$170,333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$160,967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$169,800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$168,529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85410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Registered Nurses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$279,300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$263,300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$290,633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$269,833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$273,033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$276,733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$258,767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$252,367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$270,496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39477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Home/Personal Care Aides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$100,700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$88,200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$92,900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$94,733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$91,667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$92,800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$93,942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025144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Nursing Assistants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$122,433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$127,333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$111,333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$119,933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$124,600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$120,833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$115,867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$108,967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$118,913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91435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General/Operations Managers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$318,700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$434,367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$314,667</a:t>
                      </a: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$334,700</a:t>
                      </a: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$368,433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$345,000</a:t>
                      </a: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$321,500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$295,767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$341,642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110518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Maintenance/Repair Workers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$132,033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$166,600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$131,300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$148,333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$154,000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$147,000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$148,233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$131,333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$144,854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363890"/>
                  </a:ext>
                </a:extLst>
              </a:tr>
              <a:tr h="144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Janitors/Cleaners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$116,233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$97,267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$95,500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$99,033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$94,567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$96,333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$92,500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$98,742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722008"/>
                  </a:ext>
                </a:extLst>
              </a:tr>
              <a:tr h="2511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Median Available List Price</a:t>
                      </a:r>
                      <a:endParaRPr lang="en-US" sz="14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$350,000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$563,500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$292,450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$276,633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$377,950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$318,220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$332,808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$350,000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$343,224</a:t>
                      </a:r>
                      <a:endParaRPr lang="en-US" sz="16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774" marR="67774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6596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8FB768A-6F1A-DFB1-2747-ED123DB5020F}"/>
              </a:ext>
            </a:extLst>
          </p:cNvPr>
          <p:cNvSpPr/>
          <p:nvPr/>
        </p:nvSpPr>
        <p:spPr>
          <a:xfrm>
            <a:off x="5727032" y="1142402"/>
            <a:ext cx="996615" cy="553553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F41A00-C905-E89A-5D1F-187618386F48}"/>
              </a:ext>
            </a:extLst>
          </p:cNvPr>
          <p:cNvSpPr/>
          <p:nvPr/>
        </p:nvSpPr>
        <p:spPr>
          <a:xfrm>
            <a:off x="460308" y="943264"/>
            <a:ext cx="73089" cy="3982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E3387E9-7F87-FFAC-EB7D-60FC47709FAD}"/>
              </a:ext>
            </a:extLst>
          </p:cNvPr>
          <p:cNvSpPr/>
          <p:nvPr/>
        </p:nvSpPr>
        <p:spPr>
          <a:xfrm>
            <a:off x="460310" y="1219639"/>
            <a:ext cx="5266720" cy="15259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1F054-47E0-1C73-69DC-24B762BA6401}"/>
              </a:ext>
            </a:extLst>
          </p:cNvPr>
          <p:cNvSpPr txBox="1"/>
          <p:nvPr/>
        </p:nvSpPr>
        <p:spPr>
          <a:xfrm>
            <a:off x="109416" y="376494"/>
            <a:ext cx="20560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Greensboro-High Point MSA</a:t>
            </a:r>
          </a:p>
        </p:txBody>
      </p:sp>
    </p:spTree>
    <p:extLst>
      <p:ext uri="{BB962C8B-B14F-4D97-AF65-F5344CB8AC3E}">
        <p14:creationId xmlns:p14="http://schemas.microsoft.com/office/powerpoint/2010/main" val="593071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08B1-6F5B-DFD2-C4E8-265542D5F99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Gap Estimates – Rental Units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A28E1F-008B-FF82-987A-D94ADC240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25124"/>
              </p:ext>
            </p:extLst>
          </p:nvPr>
        </p:nvGraphicFramePr>
        <p:xfrm>
          <a:off x="886408" y="1134854"/>
          <a:ext cx="10143626" cy="5620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C8AB61-EA1D-1A68-F33E-8CFE8CF52D1F}"/>
              </a:ext>
            </a:extLst>
          </p:cNvPr>
          <p:cNvSpPr txBox="1"/>
          <p:nvPr/>
        </p:nvSpPr>
        <p:spPr>
          <a:xfrm>
            <a:off x="4894745" y="2251424"/>
            <a:ext cx="5897601" cy="3483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Calibri" panose="020F0502020204030204" pitchFamily="34" charset="0"/>
                <a:cs typeface="Times New Roman" panose="02020603050405020304" pitchFamily="18" charset="0"/>
              </a:rPr>
              <a:t>Rental housing gap among three subject counties totals 19,526 units</a:t>
            </a:r>
            <a:endParaRPr lang="en-US" sz="3200" dirty="0">
              <a:solidFill>
                <a:srgbClr val="39A0E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39A0E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Guilford: 14,715 Units</a:t>
            </a: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Randolph: 3,037 Units</a:t>
            </a: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Rockingham: 1,774 Units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F93870-6197-DC80-6712-EA506C7501C7}"/>
              </a:ext>
            </a:extLst>
          </p:cNvPr>
          <p:cNvSpPr/>
          <p:nvPr/>
        </p:nvSpPr>
        <p:spPr>
          <a:xfrm>
            <a:off x="5071770" y="3945108"/>
            <a:ext cx="5720576" cy="476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7140C-BD12-D916-05C7-0CDB5D3A4BB5}"/>
              </a:ext>
            </a:extLst>
          </p:cNvPr>
          <p:cNvSpPr/>
          <p:nvPr/>
        </p:nvSpPr>
        <p:spPr>
          <a:xfrm>
            <a:off x="1399654" y="3108765"/>
            <a:ext cx="857771" cy="2324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2517A-22FB-1786-7586-C6A05A6AE00D}"/>
              </a:ext>
            </a:extLst>
          </p:cNvPr>
          <p:cNvSpPr/>
          <p:nvPr/>
        </p:nvSpPr>
        <p:spPr>
          <a:xfrm>
            <a:off x="1485900" y="1555139"/>
            <a:ext cx="881061" cy="2324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6EDB35-7347-62C7-BC24-B35A3D9E01FC}"/>
              </a:ext>
            </a:extLst>
          </p:cNvPr>
          <p:cNvSpPr/>
          <p:nvPr/>
        </p:nvSpPr>
        <p:spPr>
          <a:xfrm>
            <a:off x="1266825" y="3989044"/>
            <a:ext cx="990600" cy="2324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508F71D-439A-4D1B-9432-C2CF6C718F11}"/>
              </a:ext>
            </a:extLst>
          </p:cNvPr>
          <p:cNvSpPr txBox="1">
            <a:spLocks/>
          </p:cNvSpPr>
          <p:nvPr/>
        </p:nvSpPr>
        <p:spPr>
          <a:xfrm>
            <a:off x="45720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Scope of Work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FF53F-592B-4954-8F93-570AE58EE111}"/>
              </a:ext>
            </a:extLst>
          </p:cNvPr>
          <p:cNvSpPr txBox="1"/>
          <p:nvPr/>
        </p:nvSpPr>
        <p:spPr>
          <a:xfrm>
            <a:off x="469259" y="1311267"/>
            <a:ext cx="100864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Demographic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Characteristics and Trends </a:t>
            </a: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Economic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Conditions, Investments and Initiatives</a:t>
            </a: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Housing Stock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Availability, Costs, Performance, and Conditions </a:t>
            </a:r>
          </a:p>
          <a:p>
            <a:pPr marL="800100" lvl="1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Survey of 761 Multifamily Apartments</a:t>
            </a:r>
          </a:p>
          <a:p>
            <a:pPr marL="800100" lvl="1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Inventory of 1,043 Available Non-Conventional Rentals</a:t>
            </a:r>
          </a:p>
          <a:p>
            <a:pPr marL="800100" lvl="1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Inventory of 164,742 Recently Sold (Since 2020) Housing Units</a:t>
            </a:r>
          </a:p>
          <a:p>
            <a:pPr marL="800100" lvl="1" indent="-342900" algn="just"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Inventory of 3,966 Currently Available For-Sale Housing Units</a:t>
            </a:r>
          </a:p>
          <a:p>
            <a:pPr marL="800100" lvl="1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of 18,602 Residential Housing Units in the Development Pipeline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Community Input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(Survey of Stakeholders, Employers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Residents/Commuters) </a:t>
            </a:r>
          </a:p>
          <a:p>
            <a:pPr lvl="1"/>
            <a:r>
              <a:rPr lang="en-US" sz="2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Over 2,300 People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articipated</a:t>
            </a:r>
          </a:p>
          <a:p>
            <a:pPr marL="342900" marR="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Housing Gap Estimates </a:t>
            </a: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Rental and For-Sale Product by Various Levels of Affordability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B35F7-8E28-4CFD-B870-209C24533AA8}"/>
              </a:ext>
            </a:extLst>
          </p:cNvPr>
          <p:cNvGrpSpPr/>
          <p:nvPr/>
        </p:nvGrpSpPr>
        <p:grpSpPr>
          <a:xfrm>
            <a:off x="8754912" y="1134854"/>
            <a:ext cx="2979888" cy="2616530"/>
            <a:chOff x="1903413" y="1838325"/>
            <a:chExt cx="3879851" cy="3883025"/>
          </a:xfrm>
          <a:solidFill>
            <a:schemeClr val="bg1">
              <a:lumMod val="75000"/>
            </a:schemeClr>
          </a:solidFill>
          <a:effectLst>
            <a:outerShdw blurRad="63500" dist="406400" dir="3720000" sy="23000" kx="1200000" algn="br" rotWithShape="0">
              <a:prstClr val="black">
                <a:alpha val="12000"/>
              </a:prstClr>
            </a:outerShdw>
          </a:effectLst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79C4235-CE9E-45F3-96A8-4E9D3F3EDF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1" y="3479800"/>
              <a:ext cx="1627188" cy="2241550"/>
            </a:xfrm>
            <a:custGeom>
              <a:avLst/>
              <a:gdLst>
                <a:gd name="T0" fmla="*/ 950 w 2051"/>
                <a:gd name="T1" fmla="*/ 1190 h 2823"/>
                <a:gd name="T2" fmla="*/ 885 w 2051"/>
                <a:gd name="T3" fmla="*/ 1250 h 2823"/>
                <a:gd name="T4" fmla="*/ 876 w 2051"/>
                <a:gd name="T5" fmla="*/ 1336 h 2823"/>
                <a:gd name="T6" fmla="*/ 926 w 2051"/>
                <a:gd name="T7" fmla="*/ 1403 h 2823"/>
                <a:gd name="T8" fmla="*/ 1030 w 2051"/>
                <a:gd name="T9" fmla="*/ 1440 h 2823"/>
                <a:gd name="T10" fmla="*/ 1075 w 2051"/>
                <a:gd name="T11" fmla="*/ 1470 h 2823"/>
                <a:gd name="T12" fmla="*/ 1079 w 2051"/>
                <a:gd name="T13" fmla="*/ 1513 h 2823"/>
                <a:gd name="T14" fmla="*/ 1052 w 2051"/>
                <a:gd name="T15" fmla="*/ 1549 h 2823"/>
                <a:gd name="T16" fmla="*/ 1000 w 2051"/>
                <a:gd name="T17" fmla="*/ 1553 h 2823"/>
                <a:gd name="T18" fmla="*/ 963 w 2051"/>
                <a:gd name="T19" fmla="*/ 1528 h 2823"/>
                <a:gd name="T20" fmla="*/ 856 w 2051"/>
                <a:gd name="T21" fmla="*/ 1494 h 2823"/>
                <a:gd name="T22" fmla="*/ 891 w 2051"/>
                <a:gd name="T23" fmla="*/ 1586 h 2823"/>
                <a:gd name="T24" fmla="*/ 983 w 2051"/>
                <a:gd name="T25" fmla="*/ 1635 h 2823"/>
                <a:gd name="T26" fmla="*/ 1069 w 2051"/>
                <a:gd name="T27" fmla="*/ 1632 h 2823"/>
                <a:gd name="T28" fmla="*/ 1153 w 2051"/>
                <a:gd name="T29" fmla="*/ 1578 h 2823"/>
                <a:gd name="T30" fmla="*/ 1183 w 2051"/>
                <a:gd name="T31" fmla="*/ 1486 h 2823"/>
                <a:gd name="T32" fmla="*/ 1156 w 2051"/>
                <a:gd name="T33" fmla="*/ 1411 h 2823"/>
                <a:gd name="T34" fmla="*/ 1078 w 2051"/>
                <a:gd name="T35" fmla="*/ 1363 h 2823"/>
                <a:gd name="T36" fmla="*/ 1011 w 2051"/>
                <a:gd name="T37" fmla="*/ 1345 h 2823"/>
                <a:gd name="T38" fmla="*/ 969 w 2051"/>
                <a:gd name="T39" fmla="*/ 1326 h 2823"/>
                <a:gd name="T40" fmla="*/ 962 w 2051"/>
                <a:gd name="T41" fmla="*/ 1305 h 2823"/>
                <a:gd name="T42" fmla="*/ 980 w 2051"/>
                <a:gd name="T43" fmla="*/ 1268 h 2823"/>
                <a:gd name="T44" fmla="*/ 1024 w 2051"/>
                <a:gd name="T45" fmla="*/ 1253 h 2823"/>
                <a:gd name="T46" fmla="*/ 1076 w 2051"/>
                <a:gd name="T47" fmla="*/ 1282 h 2823"/>
                <a:gd name="T48" fmla="*/ 1167 w 2051"/>
                <a:gd name="T49" fmla="*/ 1270 h 2823"/>
                <a:gd name="T50" fmla="*/ 1122 w 2051"/>
                <a:gd name="T51" fmla="*/ 1203 h 2823"/>
                <a:gd name="T52" fmla="*/ 1069 w 2051"/>
                <a:gd name="T53" fmla="*/ 1108 h 2823"/>
                <a:gd name="T54" fmla="*/ 1076 w 2051"/>
                <a:gd name="T55" fmla="*/ 4 h 2823"/>
                <a:gd name="T56" fmla="*/ 1224 w 2051"/>
                <a:gd name="T57" fmla="*/ 60 h 2823"/>
                <a:gd name="T58" fmla="*/ 1337 w 2051"/>
                <a:gd name="T59" fmla="*/ 170 h 2823"/>
                <a:gd name="T60" fmla="*/ 1395 w 2051"/>
                <a:gd name="T61" fmla="*/ 319 h 2823"/>
                <a:gd name="T62" fmla="*/ 2051 w 2051"/>
                <a:gd name="T63" fmla="*/ 1029 h 2823"/>
                <a:gd name="T64" fmla="*/ 1993 w 2051"/>
                <a:gd name="T65" fmla="*/ 1034 h 2823"/>
                <a:gd name="T66" fmla="*/ 1843 w 2051"/>
                <a:gd name="T67" fmla="*/ 1092 h 2823"/>
                <a:gd name="T68" fmla="*/ 1732 w 2051"/>
                <a:gd name="T69" fmla="*/ 1203 h 2823"/>
                <a:gd name="T70" fmla="*/ 1674 w 2051"/>
                <a:gd name="T71" fmla="*/ 1353 h 2823"/>
                <a:gd name="T72" fmla="*/ 1686 w 2051"/>
                <a:gd name="T73" fmla="*/ 1519 h 2823"/>
                <a:gd name="T74" fmla="*/ 1763 w 2051"/>
                <a:gd name="T75" fmla="*/ 1658 h 2823"/>
                <a:gd name="T76" fmla="*/ 1889 w 2051"/>
                <a:gd name="T77" fmla="*/ 1753 h 2823"/>
                <a:gd name="T78" fmla="*/ 2049 w 2051"/>
                <a:gd name="T79" fmla="*/ 1789 h 2823"/>
                <a:gd name="T80" fmla="*/ 2051 w 2051"/>
                <a:gd name="T81" fmla="*/ 2443 h 2823"/>
                <a:gd name="T82" fmla="*/ 1383 w 2051"/>
                <a:gd name="T83" fmla="*/ 2553 h 2823"/>
                <a:gd name="T84" fmla="*/ 1306 w 2051"/>
                <a:gd name="T85" fmla="*/ 2692 h 2823"/>
                <a:gd name="T86" fmla="*/ 1180 w 2051"/>
                <a:gd name="T87" fmla="*/ 2787 h 2823"/>
                <a:gd name="T88" fmla="*/ 1020 w 2051"/>
                <a:gd name="T89" fmla="*/ 2823 h 2823"/>
                <a:gd name="T90" fmla="*/ 859 w 2051"/>
                <a:gd name="T91" fmla="*/ 2787 h 2823"/>
                <a:gd name="T92" fmla="*/ 733 w 2051"/>
                <a:gd name="T93" fmla="*/ 2692 h 2823"/>
                <a:gd name="T94" fmla="*/ 656 w 2051"/>
                <a:gd name="T95" fmla="*/ 2553 h 2823"/>
                <a:gd name="T96" fmla="*/ 0 w 2051"/>
                <a:gd name="T97" fmla="*/ 2443 h 2823"/>
                <a:gd name="T98" fmla="*/ 109 w 2051"/>
                <a:gd name="T99" fmla="*/ 1771 h 2823"/>
                <a:gd name="T100" fmla="*/ 247 w 2051"/>
                <a:gd name="T101" fmla="*/ 1694 h 2823"/>
                <a:gd name="T102" fmla="*/ 340 w 2051"/>
                <a:gd name="T103" fmla="*/ 1568 h 2823"/>
                <a:gd name="T104" fmla="*/ 374 w 2051"/>
                <a:gd name="T105" fmla="*/ 1409 h 2823"/>
                <a:gd name="T106" fmla="*/ 340 w 2051"/>
                <a:gd name="T107" fmla="*/ 1250 h 2823"/>
                <a:gd name="T108" fmla="*/ 247 w 2051"/>
                <a:gd name="T109" fmla="*/ 1124 h 2823"/>
                <a:gd name="T110" fmla="*/ 109 w 2051"/>
                <a:gd name="T111" fmla="*/ 1047 h 2823"/>
                <a:gd name="T112" fmla="*/ 0 w 2051"/>
                <a:gd name="T113" fmla="*/ 374 h 2823"/>
                <a:gd name="T114" fmla="*/ 658 w 2051"/>
                <a:gd name="T115" fmla="*/ 267 h 2823"/>
                <a:gd name="T116" fmla="*/ 735 w 2051"/>
                <a:gd name="T117" fmla="*/ 129 h 2823"/>
                <a:gd name="T118" fmla="*/ 861 w 2051"/>
                <a:gd name="T119" fmla="*/ 35 h 2823"/>
                <a:gd name="T120" fmla="*/ 1020 w 2051"/>
                <a:gd name="T121" fmla="*/ 0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51" h="2823">
                  <a:moveTo>
                    <a:pt x="983" y="1108"/>
                  </a:moveTo>
                  <a:lnTo>
                    <a:pt x="983" y="1178"/>
                  </a:lnTo>
                  <a:lnTo>
                    <a:pt x="950" y="1190"/>
                  </a:lnTo>
                  <a:lnTo>
                    <a:pt x="923" y="1206"/>
                  </a:lnTo>
                  <a:lnTo>
                    <a:pt x="901" y="1227"/>
                  </a:lnTo>
                  <a:lnTo>
                    <a:pt x="885" y="1250"/>
                  </a:lnTo>
                  <a:lnTo>
                    <a:pt x="876" y="1277"/>
                  </a:lnTo>
                  <a:lnTo>
                    <a:pt x="873" y="1308"/>
                  </a:lnTo>
                  <a:lnTo>
                    <a:pt x="876" y="1336"/>
                  </a:lnTo>
                  <a:lnTo>
                    <a:pt x="886" y="1363"/>
                  </a:lnTo>
                  <a:lnTo>
                    <a:pt x="902" y="1384"/>
                  </a:lnTo>
                  <a:lnTo>
                    <a:pt x="926" y="1403"/>
                  </a:lnTo>
                  <a:lnTo>
                    <a:pt x="957" y="1418"/>
                  </a:lnTo>
                  <a:lnTo>
                    <a:pt x="997" y="1431"/>
                  </a:lnTo>
                  <a:lnTo>
                    <a:pt x="1030" y="1440"/>
                  </a:lnTo>
                  <a:lnTo>
                    <a:pt x="1052" y="1451"/>
                  </a:lnTo>
                  <a:lnTo>
                    <a:pt x="1067" y="1460"/>
                  </a:lnTo>
                  <a:lnTo>
                    <a:pt x="1075" y="1470"/>
                  </a:lnTo>
                  <a:lnTo>
                    <a:pt x="1079" y="1482"/>
                  </a:lnTo>
                  <a:lnTo>
                    <a:pt x="1080" y="1497"/>
                  </a:lnTo>
                  <a:lnTo>
                    <a:pt x="1079" y="1513"/>
                  </a:lnTo>
                  <a:lnTo>
                    <a:pt x="1073" y="1528"/>
                  </a:lnTo>
                  <a:lnTo>
                    <a:pt x="1064" y="1540"/>
                  </a:lnTo>
                  <a:lnTo>
                    <a:pt x="1052" y="1549"/>
                  </a:lnTo>
                  <a:lnTo>
                    <a:pt x="1037" y="1553"/>
                  </a:lnTo>
                  <a:lnTo>
                    <a:pt x="1020" y="1554"/>
                  </a:lnTo>
                  <a:lnTo>
                    <a:pt x="1000" y="1553"/>
                  </a:lnTo>
                  <a:lnTo>
                    <a:pt x="984" y="1549"/>
                  </a:lnTo>
                  <a:lnTo>
                    <a:pt x="972" y="1540"/>
                  </a:lnTo>
                  <a:lnTo>
                    <a:pt x="963" y="1528"/>
                  </a:lnTo>
                  <a:lnTo>
                    <a:pt x="957" y="1513"/>
                  </a:lnTo>
                  <a:lnTo>
                    <a:pt x="954" y="1494"/>
                  </a:lnTo>
                  <a:lnTo>
                    <a:pt x="856" y="1494"/>
                  </a:lnTo>
                  <a:lnTo>
                    <a:pt x="861" y="1529"/>
                  </a:lnTo>
                  <a:lnTo>
                    <a:pt x="871" y="1559"/>
                  </a:lnTo>
                  <a:lnTo>
                    <a:pt x="891" y="1586"/>
                  </a:lnTo>
                  <a:lnTo>
                    <a:pt x="914" y="1608"/>
                  </a:lnTo>
                  <a:lnTo>
                    <a:pt x="945" y="1624"/>
                  </a:lnTo>
                  <a:lnTo>
                    <a:pt x="983" y="1635"/>
                  </a:lnTo>
                  <a:lnTo>
                    <a:pt x="983" y="1715"/>
                  </a:lnTo>
                  <a:lnTo>
                    <a:pt x="1069" y="1715"/>
                  </a:lnTo>
                  <a:lnTo>
                    <a:pt x="1069" y="1632"/>
                  </a:lnTo>
                  <a:lnTo>
                    <a:pt x="1103" y="1618"/>
                  </a:lnTo>
                  <a:lnTo>
                    <a:pt x="1131" y="1600"/>
                  </a:lnTo>
                  <a:lnTo>
                    <a:pt x="1153" y="1578"/>
                  </a:lnTo>
                  <a:lnTo>
                    <a:pt x="1169" y="1552"/>
                  </a:lnTo>
                  <a:lnTo>
                    <a:pt x="1180" y="1522"/>
                  </a:lnTo>
                  <a:lnTo>
                    <a:pt x="1183" y="1486"/>
                  </a:lnTo>
                  <a:lnTo>
                    <a:pt x="1180" y="1458"/>
                  </a:lnTo>
                  <a:lnTo>
                    <a:pt x="1171" y="1433"/>
                  </a:lnTo>
                  <a:lnTo>
                    <a:pt x="1156" y="1411"/>
                  </a:lnTo>
                  <a:lnTo>
                    <a:pt x="1135" y="1391"/>
                  </a:lnTo>
                  <a:lnTo>
                    <a:pt x="1109" y="1375"/>
                  </a:lnTo>
                  <a:lnTo>
                    <a:pt x="1078" y="1363"/>
                  </a:lnTo>
                  <a:lnTo>
                    <a:pt x="1061" y="1359"/>
                  </a:lnTo>
                  <a:lnTo>
                    <a:pt x="1037" y="1353"/>
                  </a:lnTo>
                  <a:lnTo>
                    <a:pt x="1011" y="1345"/>
                  </a:lnTo>
                  <a:lnTo>
                    <a:pt x="990" y="1339"/>
                  </a:lnTo>
                  <a:lnTo>
                    <a:pt x="975" y="1330"/>
                  </a:lnTo>
                  <a:lnTo>
                    <a:pt x="969" y="1326"/>
                  </a:lnTo>
                  <a:lnTo>
                    <a:pt x="966" y="1320"/>
                  </a:lnTo>
                  <a:lnTo>
                    <a:pt x="963" y="1313"/>
                  </a:lnTo>
                  <a:lnTo>
                    <a:pt x="962" y="1305"/>
                  </a:lnTo>
                  <a:lnTo>
                    <a:pt x="965" y="1290"/>
                  </a:lnTo>
                  <a:lnTo>
                    <a:pt x="969" y="1279"/>
                  </a:lnTo>
                  <a:lnTo>
                    <a:pt x="980" y="1268"/>
                  </a:lnTo>
                  <a:lnTo>
                    <a:pt x="991" y="1261"/>
                  </a:lnTo>
                  <a:lnTo>
                    <a:pt x="1006" y="1255"/>
                  </a:lnTo>
                  <a:lnTo>
                    <a:pt x="1024" y="1253"/>
                  </a:lnTo>
                  <a:lnTo>
                    <a:pt x="1046" y="1256"/>
                  </a:lnTo>
                  <a:lnTo>
                    <a:pt x="1064" y="1267"/>
                  </a:lnTo>
                  <a:lnTo>
                    <a:pt x="1076" y="1282"/>
                  </a:lnTo>
                  <a:lnTo>
                    <a:pt x="1080" y="1299"/>
                  </a:lnTo>
                  <a:lnTo>
                    <a:pt x="1171" y="1299"/>
                  </a:lnTo>
                  <a:lnTo>
                    <a:pt x="1167" y="1270"/>
                  </a:lnTo>
                  <a:lnTo>
                    <a:pt x="1158" y="1243"/>
                  </a:lnTo>
                  <a:lnTo>
                    <a:pt x="1143" y="1221"/>
                  </a:lnTo>
                  <a:lnTo>
                    <a:pt x="1122" y="1203"/>
                  </a:lnTo>
                  <a:lnTo>
                    <a:pt x="1098" y="1188"/>
                  </a:lnTo>
                  <a:lnTo>
                    <a:pt x="1069" y="1179"/>
                  </a:lnTo>
                  <a:lnTo>
                    <a:pt x="1069" y="1108"/>
                  </a:lnTo>
                  <a:lnTo>
                    <a:pt x="983" y="1108"/>
                  </a:lnTo>
                  <a:close/>
                  <a:moveTo>
                    <a:pt x="1020" y="0"/>
                  </a:moveTo>
                  <a:lnTo>
                    <a:pt x="1076" y="4"/>
                  </a:lnTo>
                  <a:lnTo>
                    <a:pt x="1129" y="16"/>
                  </a:lnTo>
                  <a:lnTo>
                    <a:pt x="1178" y="35"/>
                  </a:lnTo>
                  <a:lnTo>
                    <a:pt x="1224" y="60"/>
                  </a:lnTo>
                  <a:lnTo>
                    <a:pt x="1267" y="92"/>
                  </a:lnTo>
                  <a:lnTo>
                    <a:pt x="1305" y="129"/>
                  </a:lnTo>
                  <a:lnTo>
                    <a:pt x="1337" y="170"/>
                  </a:lnTo>
                  <a:lnTo>
                    <a:pt x="1362" y="216"/>
                  </a:lnTo>
                  <a:lnTo>
                    <a:pt x="1382" y="267"/>
                  </a:lnTo>
                  <a:lnTo>
                    <a:pt x="1395" y="319"/>
                  </a:lnTo>
                  <a:lnTo>
                    <a:pt x="1399" y="374"/>
                  </a:lnTo>
                  <a:lnTo>
                    <a:pt x="2051" y="374"/>
                  </a:lnTo>
                  <a:lnTo>
                    <a:pt x="2051" y="1029"/>
                  </a:lnTo>
                  <a:lnTo>
                    <a:pt x="2051" y="1029"/>
                  </a:lnTo>
                  <a:lnTo>
                    <a:pt x="2049" y="1029"/>
                  </a:lnTo>
                  <a:lnTo>
                    <a:pt x="1993" y="1034"/>
                  </a:lnTo>
                  <a:lnTo>
                    <a:pt x="1939" y="1046"/>
                  </a:lnTo>
                  <a:lnTo>
                    <a:pt x="1889" y="1065"/>
                  </a:lnTo>
                  <a:lnTo>
                    <a:pt x="1843" y="1092"/>
                  </a:lnTo>
                  <a:lnTo>
                    <a:pt x="1800" y="1123"/>
                  </a:lnTo>
                  <a:lnTo>
                    <a:pt x="1763" y="1160"/>
                  </a:lnTo>
                  <a:lnTo>
                    <a:pt x="1732" y="1203"/>
                  </a:lnTo>
                  <a:lnTo>
                    <a:pt x="1705" y="1249"/>
                  </a:lnTo>
                  <a:lnTo>
                    <a:pt x="1686" y="1299"/>
                  </a:lnTo>
                  <a:lnTo>
                    <a:pt x="1674" y="1353"/>
                  </a:lnTo>
                  <a:lnTo>
                    <a:pt x="1669" y="1409"/>
                  </a:lnTo>
                  <a:lnTo>
                    <a:pt x="1674" y="1465"/>
                  </a:lnTo>
                  <a:lnTo>
                    <a:pt x="1686" y="1519"/>
                  </a:lnTo>
                  <a:lnTo>
                    <a:pt x="1705" y="1569"/>
                  </a:lnTo>
                  <a:lnTo>
                    <a:pt x="1732" y="1615"/>
                  </a:lnTo>
                  <a:lnTo>
                    <a:pt x="1763" y="1658"/>
                  </a:lnTo>
                  <a:lnTo>
                    <a:pt x="1800" y="1695"/>
                  </a:lnTo>
                  <a:lnTo>
                    <a:pt x="1843" y="1728"/>
                  </a:lnTo>
                  <a:lnTo>
                    <a:pt x="1889" y="1753"/>
                  </a:lnTo>
                  <a:lnTo>
                    <a:pt x="1939" y="1773"/>
                  </a:lnTo>
                  <a:lnTo>
                    <a:pt x="1993" y="1784"/>
                  </a:lnTo>
                  <a:lnTo>
                    <a:pt x="2049" y="1789"/>
                  </a:lnTo>
                  <a:lnTo>
                    <a:pt x="2051" y="1789"/>
                  </a:lnTo>
                  <a:lnTo>
                    <a:pt x="2051" y="1789"/>
                  </a:lnTo>
                  <a:lnTo>
                    <a:pt x="2051" y="2443"/>
                  </a:lnTo>
                  <a:lnTo>
                    <a:pt x="1399" y="2443"/>
                  </a:lnTo>
                  <a:lnTo>
                    <a:pt x="1395" y="2500"/>
                  </a:lnTo>
                  <a:lnTo>
                    <a:pt x="1383" y="2553"/>
                  </a:lnTo>
                  <a:lnTo>
                    <a:pt x="1364" y="2603"/>
                  </a:lnTo>
                  <a:lnTo>
                    <a:pt x="1339" y="2651"/>
                  </a:lnTo>
                  <a:lnTo>
                    <a:pt x="1306" y="2692"/>
                  </a:lnTo>
                  <a:lnTo>
                    <a:pt x="1269" y="2730"/>
                  </a:lnTo>
                  <a:lnTo>
                    <a:pt x="1226" y="2762"/>
                  </a:lnTo>
                  <a:lnTo>
                    <a:pt x="1180" y="2787"/>
                  </a:lnTo>
                  <a:lnTo>
                    <a:pt x="1129" y="2807"/>
                  </a:lnTo>
                  <a:lnTo>
                    <a:pt x="1076" y="2819"/>
                  </a:lnTo>
                  <a:lnTo>
                    <a:pt x="1020" y="2823"/>
                  </a:lnTo>
                  <a:lnTo>
                    <a:pt x="963" y="2819"/>
                  </a:lnTo>
                  <a:lnTo>
                    <a:pt x="910" y="2807"/>
                  </a:lnTo>
                  <a:lnTo>
                    <a:pt x="859" y="2787"/>
                  </a:lnTo>
                  <a:lnTo>
                    <a:pt x="813" y="2762"/>
                  </a:lnTo>
                  <a:lnTo>
                    <a:pt x="772" y="2730"/>
                  </a:lnTo>
                  <a:lnTo>
                    <a:pt x="733" y="2692"/>
                  </a:lnTo>
                  <a:lnTo>
                    <a:pt x="702" y="2651"/>
                  </a:lnTo>
                  <a:lnTo>
                    <a:pt x="675" y="2603"/>
                  </a:lnTo>
                  <a:lnTo>
                    <a:pt x="656" y="2553"/>
                  </a:lnTo>
                  <a:lnTo>
                    <a:pt x="644" y="2500"/>
                  </a:lnTo>
                  <a:lnTo>
                    <a:pt x="641" y="2443"/>
                  </a:lnTo>
                  <a:lnTo>
                    <a:pt x="0" y="2443"/>
                  </a:lnTo>
                  <a:lnTo>
                    <a:pt x="0" y="1789"/>
                  </a:lnTo>
                  <a:lnTo>
                    <a:pt x="57" y="1783"/>
                  </a:lnTo>
                  <a:lnTo>
                    <a:pt x="109" y="1771"/>
                  </a:lnTo>
                  <a:lnTo>
                    <a:pt x="159" y="1752"/>
                  </a:lnTo>
                  <a:lnTo>
                    <a:pt x="205" y="1725"/>
                  </a:lnTo>
                  <a:lnTo>
                    <a:pt x="247" y="1694"/>
                  </a:lnTo>
                  <a:lnTo>
                    <a:pt x="284" y="1657"/>
                  </a:lnTo>
                  <a:lnTo>
                    <a:pt x="315" y="1614"/>
                  </a:lnTo>
                  <a:lnTo>
                    <a:pt x="340" y="1568"/>
                  </a:lnTo>
                  <a:lnTo>
                    <a:pt x="359" y="1517"/>
                  </a:lnTo>
                  <a:lnTo>
                    <a:pt x="371" y="1465"/>
                  </a:lnTo>
                  <a:lnTo>
                    <a:pt x="374" y="1409"/>
                  </a:lnTo>
                  <a:lnTo>
                    <a:pt x="371" y="1354"/>
                  </a:lnTo>
                  <a:lnTo>
                    <a:pt x="359" y="1301"/>
                  </a:lnTo>
                  <a:lnTo>
                    <a:pt x="340" y="1250"/>
                  </a:lnTo>
                  <a:lnTo>
                    <a:pt x="315" y="1204"/>
                  </a:lnTo>
                  <a:lnTo>
                    <a:pt x="284" y="1161"/>
                  </a:lnTo>
                  <a:lnTo>
                    <a:pt x="247" y="1124"/>
                  </a:lnTo>
                  <a:lnTo>
                    <a:pt x="205" y="1093"/>
                  </a:lnTo>
                  <a:lnTo>
                    <a:pt x="159" y="1066"/>
                  </a:lnTo>
                  <a:lnTo>
                    <a:pt x="109" y="1047"/>
                  </a:lnTo>
                  <a:lnTo>
                    <a:pt x="57" y="1035"/>
                  </a:lnTo>
                  <a:lnTo>
                    <a:pt x="0" y="1029"/>
                  </a:lnTo>
                  <a:lnTo>
                    <a:pt x="0" y="374"/>
                  </a:lnTo>
                  <a:lnTo>
                    <a:pt x="641" y="374"/>
                  </a:lnTo>
                  <a:lnTo>
                    <a:pt x="646" y="319"/>
                  </a:lnTo>
                  <a:lnTo>
                    <a:pt x="658" y="267"/>
                  </a:lnTo>
                  <a:lnTo>
                    <a:pt x="677" y="216"/>
                  </a:lnTo>
                  <a:lnTo>
                    <a:pt x="704" y="170"/>
                  </a:lnTo>
                  <a:lnTo>
                    <a:pt x="735" y="129"/>
                  </a:lnTo>
                  <a:lnTo>
                    <a:pt x="773" y="92"/>
                  </a:lnTo>
                  <a:lnTo>
                    <a:pt x="815" y="60"/>
                  </a:lnTo>
                  <a:lnTo>
                    <a:pt x="861" y="35"/>
                  </a:lnTo>
                  <a:lnTo>
                    <a:pt x="911" y="16"/>
                  </a:lnTo>
                  <a:lnTo>
                    <a:pt x="965" y="4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401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689D4B0-4A07-48CD-A7DA-AFDF0DE043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3413" y="3776663"/>
              <a:ext cx="2241550" cy="1643063"/>
            </a:xfrm>
            <a:custGeom>
              <a:avLst/>
              <a:gdLst>
                <a:gd name="T0" fmla="*/ 1175 w 2825"/>
                <a:gd name="T1" fmla="*/ 1089 h 2069"/>
                <a:gd name="T2" fmla="*/ 1175 w 2825"/>
                <a:gd name="T3" fmla="*/ 1292 h 2069"/>
                <a:gd name="T4" fmla="*/ 1466 w 2825"/>
                <a:gd name="T5" fmla="*/ 1155 h 2069"/>
                <a:gd name="T6" fmla="*/ 1651 w 2825"/>
                <a:gd name="T7" fmla="*/ 1289 h 2069"/>
                <a:gd name="T8" fmla="*/ 1651 w 2825"/>
                <a:gd name="T9" fmla="*/ 1087 h 2069"/>
                <a:gd name="T10" fmla="*/ 1396 w 2825"/>
                <a:gd name="T11" fmla="*/ 786 h 2069"/>
                <a:gd name="T12" fmla="*/ 1083 w 2825"/>
                <a:gd name="T13" fmla="*/ 1043 h 2069"/>
                <a:gd name="T14" fmla="*/ 1700 w 2825"/>
                <a:gd name="T15" fmla="*/ 1093 h 2069"/>
                <a:gd name="T16" fmla="*/ 1742 w 2825"/>
                <a:gd name="T17" fmla="*/ 1043 h 2069"/>
                <a:gd name="T18" fmla="*/ 1546 w 2825"/>
                <a:gd name="T19" fmla="*/ 798 h 2069"/>
                <a:gd name="T20" fmla="*/ 1430 w 2825"/>
                <a:gd name="T21" fmla="*/ 786 h 2069"/>
                <a:gd name="T22" fmla="*/ 1037 w 2825"/>
                <a:gd name="T23" fmla="*/ 0 h 2069"/>
                <a:gd name="T24" fmla="*/ 1052 w 2825"/>
                <a:gd name="T25" fmla="*/ 115 h 2069"/>
                <a:gd name="T26" fmla="*/ 1129 w 2825"/>
                <a:gd name="T27" fmla="*/ 255 h 2069"/>
                <a:gd name="T28" fmla="*/ 1255 w 2825"/>
                <a:gd name="T29" fmla="*/ 350 h 2069"/>
                <a:gd name="T30" fmla="*/ 1415 w 2825"/>
                <a:gd name="T31" fmla="*/ 385 h 2069"/>
                <a:gd name="T32" fmla="*/ 1576 w 2825"/>
                <a:gd name="T33" fmla="*/ 350 h 2069"/>
                <a:gd name="T34" fmla="*/ 1702 w 2825"/>
                <a:gd name="T35" fmla="*/ 255 h 2069"/>
                <a:gd name="T36" fmla="*/ 1779 w 2825"/>
                <a:gd name="T37" fmla="*/ 115 h 2069"/>
                <a:gd name="T38" fmla="*/ 1795 w 2825"/>
                <a:gd name="T39" fmla="*/ 0 h 2069"/>
                <a:gd name="T40" fmla="*/ 2506 w 2825"/>
                <a:gd name="T41" fmla="*/ 660 h 2069"/>
                <a:gd name="T42" fmla="*/ 2654 w 2825"/>
                <a:gd name="T43" fmla="*/ 719 h 2069"/>
                <a:gd name="T44" fmla="*/ 2764 w 2825"/>
                <a:gd name="T45" fmla="*/ 830 h 2069"/>
                <a:gd name="T46" fmla="*/ 2820 w 2825"/>
                <a:gd name="T47" fmla="*/ 979 h 2069"/>
                <a:gd name="T48" fmla="*/ 2809 w 2825"/>
                <a:gd name="T49" fmla="*/ 1143 h 2069"/>
                <a:gd name="T50" fmla="*/ 2733 w 2825"/>
                <a:gd name="T51" fmla="*/ 1281 h 2069"/>
                <a:gd name="T52" fmla="*/ 2608 w 2825"/>
                <a:gd name="T53" fmla="*/ 1378 h 2069"/>
                <a:gd name="T54" fmla="*/ 2449 w 2825"/>
                <a:gd name="T55" fmla="*/ 1413 h 2069"/>
                <a:gd name="T56" fmla="*/ 1791 w 2825"/>
                <a:gd name="T57" fmla="*/ 2013 h 2069"/>
                <a:gd name="T58" fmla="*/ 1734 w 2825"/>
                <a:gd name="T59" fmla="*/ 1863 h 2069"/>
                <a:gd name="T60" fmla="*/ 1622 w 2825"/>
                <a:gd name="T61" fmla="*/ 1752 h 2069"/>
                <a:gd name="T62" fmla="*/ 1472 w 2825"/>
                <a:gd name="T63" fmla="*/ 1694 h 2069"/>
                <a:gd name="T64" fmla="*/ 1306 w 2825"/>
                <a:gd name="T65" fmla="*/ 1706 h 2069"/>
                <a:gd name="T66" fmla="*/ 1168 w 2825"/>
                <a:gd name="T67" fmla="*/ 1783 h 2069"/>
                <a:gd name="T68" fmla="*/ 1071 w 2825"/>
                <a:gd name="T69" fmla="*/ 1909 h 2069"/>
                <a:gd name="T70" fmla="*/ 1037 w 2825"/>
                <a:gd name="T71" fmla="*/ 2069 h 2069"/>
                <a:gd name="T72" fmla="*/ 380 w 2825"/>
                <a:gd name="T73" fmla="*/ 1413 h 2069"/>
                <a:gd name="T74" fmla="*/ 270 w 2825"/>
                <a:gd name="T75" fmla="*/ 1399 h 2069"/>
                <a:gd name="T76" fmla="*/ 131 w 2825"/>
                <a:gd name="T77" fmla="*/ 1321 h 2069"/>
                <a:gd name="T78" fmla="*/ 36 w 2825"/>
                <a:gd name="T79" fmla="*/ 1195 h 2069"/>
                <a:gd name="T80" fmla="*/ 0 w 2825"/>
                <a:gd name="T81" fmla="*/ 1035 h 2069"/>
                <a:gd name="T82" fmla="*/ 36 w 2825"/>
                <a:gd name="T83" fmla="*/ 875 h 2069"/>
                <a:gd name="T84" fmla="*/ 131 w 2825"/>
                <a:gd name="T85" fmla="*/ 749 h 2069"/>
                <a:gd name="T86" fmla="*/ 270 w 2825"/>
                <a:gd name="T87" fmla="*/ 672 h 2069"/>
                <a:gd name="T88" fmla="*/ 380 w 2825"/>
                <a:gd name="T89" fmla="*/ 655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25" h="2069">
                  <a:moveTo>
                    <a:pt x="1412" y="891"/>
                  </a:moveTo>
                  <a:lnTo>
                    <a:pt x="1175" y="1087"/>
                  </a:lnTo>
                  <a:lnTo>
                    <a:pt x="1175" y="1089"/>
                  </a:lnTo>
                  <a:lnTo>
                    <a:pt x="1175" y="1090"/>
                  </a:lnTo>
                  <a:lnTo>
                    <a:pt x="1175" y="1289"/>
                  </a:lnTo>
                  <a:lnTo>
                    <a:pt x="1175" y="1292"/>
                  </a:lnTo>
                  <a:lnTo>
                    <a:pt x="1360" y="1292"/>
                  </a:lnTo>
                  <a:lnTo>
                    <a:pt x="1360" y="1155"/>
                  </a:lnTo>
                  <a:lnTo>
                    <a:pt x="1466" y="1155"/>
                  </a:lnTo>
                  <a:lnTo>
                    <a:pt x="1466" y="1292"/>
                  </a:lnTo>
                  <a:lnTo>
                    <a:pt x="1651" y="1292"/>
                  </a:lnTo>
                  <a:lnTo>
                    <a:pt x="1651" y="1289"/>
                  </a:lnTo>
                  <a:lnTo>
                    <a:pt x="1651" y="1090"/>
                  </a:lnTo>
                  <a:lnTo>
                    <a:pt x="1651" y="1089"/>
                  </a:lnTo>
                  <a:lnTo>
                    <a:pt x="1651" y="1087"/>
                  </a:lnTo>
                  <a:lnTo>
                    <a:pt x="1412" y="891"/>
                  </a:lnTo>
                  <a:close/>
                  <a:moveTo>
                    <a:pt x="1414" y="783"/>
                  </a:moveTo>
                  <a:lnTo>
                    <a:pt x="1396" y="786"/>
                  </a:lnTo>
                  <a:lnTo>
                    <a:pt x="1381" y="795"/>
                  </a:lnTo>
                  <a:lnTo>
                    <a:pt x="1085" y="1043"/>
                  </a:lnTo>
                  <a:lnTo>
                    <a:pt x="1083" y="1043"/>
                  </a:lnTo>
                  <a:lnTo>
                    <a:pt x="1128" y="1093"/>
                  </a:lnTo>
                  <a:lnTo>
                    <a:pt x="1412" y="854"/>
                  </a:lnTo>
                  <a:lnTo>
                    <a:pt x="1700" y="1093"/>
                  </a:lnTo>
                  <a:lnTo>
                    <a:pt x="1700" y="1093"/>
                  </a:lnTo>
                  <a:lnTo>
                    <a:pt x="1743" y="1043"/>
                  </a:lnTo>
                  <a:lnTo>
                    <a:pt x="1742" y="1043"/>
                  </a:lnTo>
                  <a:lnTo>
                    <a:pt x="1651" y="967"/>
                  </a:lnTo>
                  <a:lnTo>
                    <a:pt x="1651" y="798"/>
                  </a:lnTo>
                  <a:lnTo>
                    <a:pt x="1546" y="798"/>
                  </a:lnTo>
                  <a:lnTo>
                    <a:pt x="1546" y="879"/>
                  </a:lnTo>
                  <a:lnTo>
                    <a:pt x="1445" y="795"/>
                  </a:lnTo>
                  <a:lnTo>
                    <a:pt x="1430" y="786"/>
                  </a:lnTo>
                  <a:lnTo>
                    <a:pt x="1414" y="783"/>
                  </a:lnTo>
                  <a:close/>
                  <a:moveTo>
                    <a:pt x="381" y="0"/>
                  </a:moveTo>
                  <a:lnTo>
                    <a:pt x="1037" y="0"/>
                  </a:lnTo>
                  <a:lnTo>
                    <a:pt x="1037" y="5"/>
                  </a:lnTo>
                  <a:lnTo>
                    <a:pt x="1040" y="62"/>
                  </a:lnTo>
                  <a:lnTo>
                    <a:pt x="1052" y="115"/>
                  </a:lnTo>
                  <a:lnTo>
                    <a:pt x="1071" y="166"/>
                  </a:lnTo>
                  <a:lnTo>
                    <a:pt x="1098" y="212"/>
                  </a:lnTo>
                  <a:lnTo>
                    <a:pt x="1129" y="255"/>
                  </a:lnTo>
                  <a:lnTo>
                    <a:pt x="1168" y="292"/>
                  </a:lnTo>
                  <a:lnTo>
                    <a:pt x="1209" y="323"/>
                  </a:lnTo>
                  <a:lnTo>
                    <a:pt x="1255" y="350"/>
                  </a:lnTo>
                  <a:lnTo>
                    <a:pt x="1306" y="369"/>
                  </a:lnTo>
                  <a:lnTo>
                    <a:pt x="1359" y="381"/>
                  </a:lnTo>
                  <a:lnTo>
                    <a:pt x="1415" y="385"/>
                  </a:lnTo>
                  <a:lnTo>
                    <a:pt x="1472" y="381"/>
                  </a:lnTo>
                  <a:lnTo>
                    <a:pt x="1525" y="369"/>
                  </a:lnTo>
                  <a:lnTo>
                    <a:pt x="1576" y="350"/>
                  </a:lnTo>
                  <a:lnTo>
                    <a:pt x="1622" y="323"/>
                  </a:lnTo>
                  <a:lnTo>
                    <a:pt x="1665" y="292"/>
                  </a:lnTo>
                  <a:lnTo>
                    <a:pt x="1702" y="255"/>
                  </a:lnTo>
                  <a:lnTo>
                    <a:pt x="1734" y="212"/>
                  </a:lnTo>
                  <a:lnTo>
                    <a:pt x="1760" y="166"/>
                  </a:lnTo>
                  <a:lnTo>
                    <a:pt x="1779" y="115"/>
                  </a:lnTo>
                  <a:lnTo>
                    <a:pt x="1791" y="62"/>
                  </a:lnTo>
                  <a:lnTo>
                    <a:pt x="1795" y="5"/>
                  </a:lnTo>
                  <a:lnTo>
                    <a:pt x="1795" y="0"/>
                  </a:lnTo>
                  <a:lnTo>
                    <a:pt x="2449" y="0"/>
                  </a:lnTo>
                  <a:lnTo>
                    <a:pt x="2449" y="655"/>
                  </a:lnTo>
                  <a:lnTo>
                    <a:pt x="2506" y="660"/>
                  </a:lnTo>
                  <a:lnTo>
                    <a:pt x="2558" y="673"/>
                  </a:lnTo>
                  <a:lnTo>
                    <a:pt x="2608" y="692"/>
                  </a:lnTo>
                  <a:lnTo>
                    <a:pt x="2654" y="719"/>
                  </a:lnTo>
                  <a:lnTo>
                    <a:pt x="2696" y="750"/>
                  </a:lnTo>
                  <a:lnTo>
                    <a:pt x="2733" y="787"/>
                  </a:lnTo>
                  <a:lnTo>
                    <a:pt x="2764" y="830"/>
                  </a:lnTo>
                  <a:lnTo>
                    <a:pt x="2789" y="876"/>
                  </a:lnTo>
                  <a:lnTo>
                    <a:pt x="2809" y="927"/>
                  </a:lnTo>
                  <a:lnTo>
                    <a:pt x="2820" y="979"/>
                  </a:lnTo>
                  <a:lnTo>
                    <a:pt x="2825" y="1035"/>
                  </a:lnTo>
                  <a:lnTo>
                    <a:pt x="2820" y="1090"/>
                  </a:lnTo>
                  <a:lnTo>
                    <a:pt x="2809" y="1143"/>
                  </a:lnTo>
                  <a:lnTo>
                    <a:pt x="2789" y="1194"/>
                  </a:lnTo>
                  <a:lnTo>
                    <a:pt x="2764" y="1240"/>
                  </a:lnTo>
                  <a:lnTo>
                    <a:pt x="2733" y="1281"/>
                  </a:lnTo>
                  <a:lnTo>
                    <a:pt x="2696" y="1320"/>
                  </a:lnTo>
                  <a:lnTo>
                    <a:pt x="2654" y="1351"/>
                  </a:lnTo>
                  <a:lnTo>
                    <a:pt x="2608" y="1378"/>
                  </a:lnTo>
                  <a:lnTo>
                    <a:pt x="2558" y="1397"/>
                  </a:lnTo>
                  <a:lnTo>
                    <a:pt x="2506" y="1409"/>
                  </a:lnTo>
                  <a:lnTo>
                    <a:pt x="2449" y="1413"/>
                  </a:lnTo>
                  <a:lnTo>
                    <a:pt x="2449" y="2069"/>
                  </a:lnTo>
                  <a:lnTo>
                    <a:pt x="1795" y="2069"/>
                  </a:lnTo>
                  <a:lnTo>
                    <a:pt x="1791" y="2013"/>
                  </a:lnTo>
                  <a:lnTo>
                    <a:pt x="1779" y="1959"/>
                  </a:lnTo>
                  <a:lnTo>
                    <a:pt x="1760" y="1909"/>
                  </a:lnTo>
                  <a:lnTo>
                    <a:pt x="1734" y="1863"/>
                  </a:lnTo>
                  <a:lnTo>
                    <a:pt x="1702" y="1820"/>
                  </a:lnTo>
                  <a:lnTo>
                    <a:pt x="1665" y="1783"/>
                  </a:lnTo>
                  <a:lnTo>
                    <a:pt x="1622" y="1752"/>
                  </a:lnTo>
                  <a:lnTo>
                    <a:pt x="1576" y="1725"/>
                  </a:lnTo>
                  <a:lnTo>
                    <a:pt x="1525" y="1706"/>
                  </a:lnTo>
                  <a:lnTo>
                    <a:pt x="1472" y="1694"/>
                  </a:lnTo>
                  <a:lnTo>
                    <a:pt x="1415" y="1689"/>
                  </a:lnTo>
                  <a:lnTo>
                    <a:pt x="1359" y="1694"/>
                  </a:lnTo>
                  <a:lnTo>
                    <a:pt x="1306" y="1706"/>
                  </a:lnTo>
                  <a:lnTo>
                    <a:pt x="1255" y="1725"/>
                  </a:lnTo>
                  <a:lnTo>
                    <a:pt x="1209" y="1752"/>
                  </a:lnTo>
                  <a:lnTo>
                    <a:pt x="1168" y="1783"/>
                  </a:lnTo>
                  <a:lnTo>
                    <a:pt x="1129" y="1820"/>
                  </a:lnTo>
                  <a:lnTo>
                    <a:pt x="1098" y="1863"/>
                  </a:lnTo>
                  <a:lnTo>
                    <a:pt x="1071" y="1909"/>
                  </a:lnTo>
                  <a:lnTo>
                    <a:pt x="1052" y="1959"/>
                  </a:lnTo>
                  <a:lnTo>
                    <a:pt x="1040" y="2013"/>
                  </a:lnTo>
                  <a:lnTo>
                    <a:pt x="1037" y="2069"/>
                  </a:lnTo>
                  <a:lnTo>
                    <a:pt x="381" y="2069"/>
                  </a:lnTo>
                  <a:lnTo>
                    <a:pt x="381" y="1413"/>
                  </a:lnTo>
                  <a:lnTo>
                    <a:pt x="380" y="1413"/>
                  </a:lnTo>
                  <a:lnTo>
                    <a:pt x="380" y="1413"/>
                  </a:lnTo>
                  <a:lnTo>
                    <a:pt x="323" y="1410"/>
                  </a:lnTo>
                  <a:lnTo>
                    <a:pt x="270" y="1399"/>
                  </a:lnTo>
                  <a:lnTo>
                    <a:pt x="220" y="1379"/>
                  </a:lnTo>
                  <a:lnTo>
                    <a:pt x="172" y="1353"/>
                  </a:lnTo>
                  <a:lnTo>
                    <a:pt x="131" y="1321"/>
                  </a:lnTo>
                  <a:lnTo>
                    <a:pt x="93" y="1284"/>
                  </a:lnTo>
                  <a:lnTo>
                    <a:pt x="61" y="1241"/>
                  </a:lnTo>
                  <a:lnTo>
                    <a:pt x="36" y="1195"/>
                  </a:lnTo>
                  <a:lnTo>
                    <a:pt x="16" y="1145"/>
                  </a:lnTo>
                  <a:lnTo>
                    <a:pt x="4" y="1091"/>
                  </a:lnTo>
                  <a:lnTo>
                    <a:pt x="0" y="1035"/>
                  </a:lnTo>
                  <a:lnTo>
                    <a:pt x="4" y="979"/>
                  </a:lnTo>
                  <a:lnTo>
                    <a:pt x="16" y="925"/>
                  </a:lnTo>
                  <a:lnTo>
                    <a:pt x="36" y="875"/>
                  </a:lnTo>
                  <a:lnTo>
                    <a:pt x="61" y="829"/>
                  </a:lnTo>
                  <a:lnTo>
                    <a:pt x="93" y="786"/>
                  </a:lnTo>
                  <a:lnTo>
                    <a:pt x="131" y="749"/>
                  </a:lnTo>
                  <a:lnTo>
                    <a:pt x="172" y="716"/>
                  </a:lnTo>
                  <a:lnTo>
                    <a:pt x="220" y="691"/>
                  </a:lnTo>
                  <a:lnTo>
                    <a:pt x="270" y="672"/>
                  </a:lnTo>
                  <a:lnTo>
                    <a:pt x="323" y="660"/>
                  </a:lnTo>
                  <a:lnTo>
                    <a:pt x="380" y="655"/>
                  </a:lnTo>
                  <a:lnTo>
                    <a:pt x="380" y="655"/>
                  </a:lnTo>
                  <a:lnTo>
                    <a:pt x="381" y="65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sz="2401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396395-D534-4778-9F33-32EBD5EDE4D9}"/>
                </a:ext>
              </a:extLst>
            </p:cNvPr>
            <p:cNvGrpSpPr/>
            <p:nvPr/>
          </p:nvGrpSpPr>
          <p:grpSpPr>
            <a:xfrm>
              <a:off x="2205038" y="1838325"/>
              <a:ext cx="1638300" cy="2239963"/>
              <a:chOff x="2205038" y="1838325"/>
              <a:chExt cx="1638300" cy="2239963"/>
            </a:xfrm>
            <a:grpFill/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56345F2D-63BE-421B-9AAD-2528A6557F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5038" y="1838325"/>
                <a:ext cx="1638300" cy="2239963"/>
              </a:xfrm>
              <a:custGeom>
                <a:avLst/>
                <a:gdLst>
                  <a:gd name="T0" fmla="*/ 989 w 2064"/>
                  <a:gd name="T1" fmla="*/ 1121 h 2822"/>
                  <a:gd name="T2" fmla="*/ 964 w 2064"/>
                  <a:gd name="T3" fmla="*/ 1184 h 2822"/>
                  <a:gd name="T4" fmla="*/ 872 w 2064"/>
                  <a:gd name="T5" fmla="*/ 1177 h 2822"/>
                  <a:gd name="T6" fmla="*/ 850 w 2064"/>
                  <a:gd name="T7" fmla="*/ 1175 h 2822"/>
                  <a:gd name="T8" fmla="*/ 798 w 2064"/>
                  <a:gd name="T9" fmla="*/ 1238 h 2822"/>
                  <a:gd name="T10" fmla="*/ 825 w 2064"/>
                  <a:gd name="T11" fmla="*/ 1302 h 2822"/>
                  <a:gd name="T12" fmla="*/ 755 w 2064"/>
                  <a:gd name="T13" fmla="*/ 1362 h 2822"/>
                  <a:gd name="T14" fmla="*/ 737 w 2064"/>
                  <a:gd name="T15" fmla="*/ 1376 h 2822"/>
                  <a:gd name="T16" fmla="*/ 746 w 2064"/>
                  <a:gd name="T17" fmla="*/ 1456 h 2822"/>
                  <a:gd name="T18" fmla="*/ 808 w 2064"/>
                  <a:gd name="T19" fmla="*/ 1483 h 2822"/>
                  <a:gd name="T20" fmla="*/ 801 w 2064"/>
                  <a:gd name="T21" fmla="*/ 1575 h 2822"/>
                  <a:gd name="T22" fmla="*/ 799 w 2064"/>
                  <a:gd name="T23" fmla="*/ 1597 h 2822"/>
                  <a:gd name="T24" fmla="*/ 862 w 2064"/>
                  <a:gd name="T25" fmla="*/ 1649 h 2822"/>
                  <a:gd name="T26" fmla="*/ 926 w 2064"/>
                  <a:gd name="T27" fmla="*/ 1622 h 2822"/>
                  <a:gd name="T28" fmla="*/ 985 w 2064"/>
                  <a:gd name="T29" fmla="*/ 1692 h 2822"/>
                  <a:gd name="T30" fmla="*/ 1000 w 2064"/>
                  <a:gd name="T31" fmla="*/ 1710 h 2822"/>
                  <a:gd name="T32" fmla="*/ 1080 w 2064"/>
                  <a:gd name="T33" fmla="*/ 1702 h 2822"/>
                  <a:gd name="T34" fmla="*/ 1105 w 2064"/>
                  <a:gd name="T35" fmla="*/ 1638 h 2822"/>
                  <a:gd name="T36" fmla="*/ 1197 w 2064"/>
                  <a:gd name="T37" fmla="*/ 1644 h 2822"/>
                  <a:gd name="T38" fmla="*/ 1219 w 2064"/>
                  <a:gd name="T39" fmla="*/ 1647 h 2822"/>
                  <a:gd name="T40" fmla="*/ 1271 w 2064"/>
                  <a:gd name="T41" fmla="*/ 1585 h 2822"/>
                  <a:gd name="T42" fmla="*/ 1245 w 2064"/>
                  <a:gd name="T43" fmla="*/ 1521 h 2822"/>
                  <a:gd name="T44" fmla="*/ 1311 w 2064"/>
                  <a:gd name="T45" fmla="*/ 1460 h 2822"/>
                  <a:gd name="T46" fmla="*/ 1331 w 2064"/>
                  <a:gd name="T47" fmla="*/ 1451 h 2822"/>
                  <a:gd name="T48" fmla="*/ 1328 w 2064"/>
                  <a:gd name="T49" fmla="*/ 1370 h 2822"/>
                  <a:gd name="T50" fmla="*/ 1276 w 2064"/>
                  <a:gd name="T51" fmla="*/ 1352 h 2822"/>
                  <a:gd name="T52" fmla="*/ 1255 w 2064"/>
                  <a:gd name="T53" fmla="*/ 1265 h 2822"/>
                  <a:gd name="T54" fmla="*/ 1273 w 2064"/>
                  <a:gd name="T55" fmla="*/ 1230 h 2822"/>
                  <a:gd name="T56" fmla="*/ 1213 w 2064"/>
                  <a:gd name="T57" fmla="*/ 1174 h 2822"/>
                  <a:gd name="T58" fmla="*/ 1164 w 2064"/>
                  <a:gd name="T59" fmla="*/ 1199 h 2822"/>
                  <a:gd name="T60" fmla="*/ 1086 w 2064"/>
                  <a:gd name="T61" fmla="*/ 1152 h 2822"/>
                  <a:gd name="T62" fmla="*/ 1074 w 2064"/>
                  <a:gd name="T63" fmla="*/ 1115 h 2822"/>
                  <a:gd name="T64" fmla="*/ 1144 w 2064"/>
                  <a:gd name="T65" fmla="*/ 15 h 2822"/>
                  <a:gd name="T66" fmla="*/ 1351 w 2064"/>
                  <a:gd name="T67" fmla="*/ 171 h 2822"/>
                  <a:gd name="T68" fmla="*/ 2064 w 2064"/>
                  <a:gd name="T69" fmla="*/ 374 h 2822"/>
                  <a:gd name="T70" fmla="*/ 1857 w 2064"/>
                  <a:gd name="T71" fmla="*/ 1091 h 2822"/>
                  <a:gd name="T72" fmla="*/ 1702 w 2064"/>
                  <a:gd name="T73" fmla="*/ 1299 h 2822"/>
                  <a:gd name="T74" fmla="*/ 1721 w 2064"/>
                  <a:gd name="T75" fmla="*/ 1569 h 2822"/>
                  <a:gd name="T76" fmla="*/ 1905 w 2064"/>
                  <a:gd name="T77" fmla="*/ 1753 h 2822"/>
                  <a:gd name="T78" fmla="*/ 1414 w 2064"/>
                  <a:gd name="T79" fmla="*/ 2443 h 2822"/>
                  <a:gd name="T80" fmla="*/ 1322 w 2064"/>
                  <a:gd name="T81" fmla="*/ 2692 h 2822"/>
                  <a:gd name="T82" fmla="*/ 1090 w 2064"/>
                  <a:gd name="T83" fmla="*/ 2818 h 2822"/>
                  <a:gd name="T84" fmla="*/ 828 w 2064"/>
                  <a:gd name="T85" fmla="*/ 2761 h 2822"/>
                  <a:gd name="T86" fmla="*/ 672 w 2064"/>
                  <a:gd name="T87" fmla="*/ 2552 h 2822"/>
                  <a:gd name="T88" fmla="*/ 0 w 2064"/>
                  <a:gd name="T89" fmla="*/ 1788 h 2822"/>
                  <a:gd name="T90" fmla="*/ 249 w 2064"/>
                  <a:gd name="T91" fmla="*/ 1695 h 2822"/>
                  <a:gd name="T92" fmla="*/ 375 w 2064"/>
                  <a:gd name="T93" fmla="*/ 1465 h 2822"/>
                  <a:gd name="T94" fmla="*/ 319 w 2064"/>
                  <a:gd name="T95" fmla="*/ 1202 h 2822"/>
                  <a:gd name="T96" fmla="*/ 110 w 2064"/>
                  <a:gd name="T97" fmla="*/ 1045 h 2822"/>
                  <a:gd name="T98" fmla="*/ 656 w 2064"/>
                  <a:gd name="T99" fmla="*/ 374 h 2822"/>
                  <a:gd name="T100" fmla="*/ 751 w 2064"/>
                  <a:gd name="T101" fmla="*/ 128 h 2822"/>
                  <a:gd name="T102" fmla="*/ 979 w 2064"/>
                  <a:gd name="T103" fmla="*/ 3 h 2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64" h="2822">
                    <a:moveTo>
                      <a:pt x="1035" y="1112"/>
                    </a:moveTo>
                    <a:lnTo>
                      <a:pt x="1003" y="1113"/>
                    </a:lnTo>
                    <a:lnTo>
                      <a:pt x="997" y="1115"/>
                    </a:lnTo>
                    <a:lnTo>
                      <a:pt x="994" y="1118"/>
                    </a:lnTo>
                    <a:lnTo>
                      <a:pt x="989" y="1121"/>
                    </a:lnTo>
                    <a:lnTo>
                      <a:pt x="988" y="1125"/>
                    </a:lnTo>
                    <a:lnTo>
                      <a:pt x="988" y="1131"/>
                    </a:lnTo>
                    <a:lnTo>
                      <a:pt x="985" y="1150"/>
                    </a:lnTo>
                    <a:lnTo>
                      <a:pt x="978" y="1170"/>
                    </a:lnTo>
                    <a:lnTo>
                      <a:pt x="964" y="1184"/>
                    </a:lnTo>
                    <a:lnTo>
                      <a:pt x="946" y="1195"/>
                    </a:lnTo>
                    <a:lnTo>
                      <a:pt x="927" y="1199"/>
                    </a:lnTo>
                    <a:lnTo>
                      <a:pt x="906" y="1198"/>
                    </a:lnTo>
                    <a:lnTo>
                      <a:pt x="889" y="1190"/>
                    </a:lnTo>
                    <a:lnTo>
                      <a:pt x="872" y="1177"/>
                    </a:lnTo>
                    <a:lnTo>
                      <a:pt x="868" y="1174"/>
                    </a:lnTo>
                    <a:lnTo>
                      <a:pt x="863" y="1173"/>
                    </a:lnTo>
                    <a:lnTo>
                      <a:pt x="859" y="1173"/>
                    </a:lnTo>
                    <a:lnTo>
                      <a:pt x="854" y="1174"/>
                    </a:lnTo>
                    <a:lnTo>
                      <a:pt x="850" y="1175"/>
                    </a:lnTo>
                    <a:lnTo>
                      <a:pt x="823" y="1198"/>
                    </a:lnTo>
                    <a:lnTo>
                      <a:pt x="801" y="1224"/>
                    </a:lnTo>
                    <a:lnTo>
                      <a:pt x="798" y="1229"/>
                    </a:lnTo>
                    <a:lnTo>
                      <a:pt x="798" y="1233"/>
                    </a:lnTo>
                    <a:lnTo>
                      <a:pt x="798" y="1238"/>
                    </a:lnTo>
                    <a:lnTo>
                      <a:pt x="799" y="1242"/>
                    </a:lnTo>
                    <a:lnTo>
                      <a:pt x="802" y="1247"/>
                    </a:lnTo>
                    <a:lnTo>
                      <a:pt x="816" y="1263"/>
                    </a:lnTo>
                    <a:lnTo>
                      <a:pt x="823" y="1281"/>
                    </a:lnTo>
                    <a:lnTo>
                      <a:pt x="825" y="1302"/>
                    </a:lnTo>
                    <a:lnTo>
                      <a:pt x="820" y="1321"/>
                    </a:lnTo>
                    <a:lnTo>
                      <a:pt x="810" y="1339"/>
                    </a:lnTo>
                    <a:lnTo>
                      <a:pt x="794" y="1351"/>
                    </a:lnTo>
                    <a:lnTo>
                      <a:pt x="776" y="1359"/>
                    </a:lnTo>
                    <a:lnTo>
                      <a:pt x="755" y="1362"/>
                    </a:lnTo>
                    <a:lnTo>
                      <a:pt x="749" y="1362"/>
                    </a:lnTo>
                    <a:lnTo>
                      <a:pt x="745" y="1364"/>
                    </a:lnTo>
                    <a:lnTo>
                      <a:pt x="742" y="1367"/>
                    </a:lnTo>
                    <a:lnTo>
                      <a:pt x="739" y="1371"/>
                    </a:lnTo>
                    <a:lnTo>
                      <a:pt x="737" y="1376"/>
                    </a:lnTo>
                    <a:lnTo>
                      <a:pt x="736" y="1410"/>
                    </a:lnTo>
                    <a:lnTo>
                      <a:pt x="737" y="1444"/>
                    </a:lnTo>
                    <a:lnTo>
                      <a:pt x="739" y="1450"/>
                    </a:lnTo>
                    <a:lnTo>
                      <a:pt x="742" y="1453"/>
                    </a:lnTo>
                    <a:lnTo>
                      <a:pt x="746" y="1456"/>
                    </a:lnTo>
                    <a:lnTo>
                      <a:pt x="752" y="1459"/>
                    </a:lnTo>
                    <a:lnTo>
                      <a:pt x="756" y="1459"/>
                    </a:lnTo>
                    <a:lnTo>
                      <a:pt x="776" y="1462"/>
                    </a:lnTo>
                    <a:lnTo>
                      <a:pt x="794" y="1471"/>
                    </a:lnTo>
                    <a:lnTo>
                      <a:pt x="808" y="1483"/>
                    </a:lnTo>
                    <a:lnTo>
                      <a:pt x="819" y="1500"/>
                    </a:lnTo>
                    <a:lnTo>
                      <a:pt x="823" y="1520"/>
                    </a:lnTo>
                    <a:lnTo>
                      <a:pt x="822" y="1540"/>
                    </a:lnTo>
                    <a:lnTo>
                      <a:pt x="814" y="1558"/>
                    </a:lnTo>
                    <a:lnTo>
                      <a:pt x="801" y="1575"/>
                    </a:lnTo>
                    <a:lnTo>
                      <a:pt x="798" y="1579"/>
                    </a:lnTo>
                    <a:lnTo>
                      <a:pt x="797" y="1583"/>
                    </a:lnTo>
                    <a:lnTo>
                      <a:pt x="797" y="1588"/>
                    </a:lnTo>
                    <a:lnTo>
                      <a:pt x="797" y="1592"/>
                    </a:lnTo>
                    <a:lnTo>
                      <a:pt x="799" y="1597"/>
                    </a:lnTo>
                    <a:lnTo>
                      <a:pt x="822" y="1622"/>
                    </a:lnTo>
                    <a:lnTo>
                      <a:pt x="847" y="1646"/>
                    </a:lnTo>
                    <a:lnTo>
                      <a:pt x="851" y="1647"/>
                    </a:lnTo>
                    <a:lnTo>
                      <a:pt x="856" y="1649"/>
                    </a:lnTo>
                    <a:lnTo>
                      <a:pt x="862" y="1649"/>
                    </a:lnTo>
                    <a:lnTo>
                      <a:pt x="866" y="1646"/>
                    </a:lnTo>
                    <a:lnTo>
                      <a:pt x="869" y="1643"/>
                    </a:lnTo>
                    <a:lnTo>
                      <a:pt x="886" y="1631"/>
                    </a:lnTo>
                    <a:lnTo>
                      <a:pt x="905" y="1624"/>
                    </a:lnTo>
                    <a:lnTo>
                      <a:pt x="926" y="1622"/>
                    </a:lnTo>
                    <a:lnTo>
                      <a:pt x="945" y="1627"/>
                    </a:lnTo>
                    <a:lnTo>
                      <a:pt x="963" y="1637"/>
                    </a:lnTo>
                    <a:lnTo>
                      <a:pt x="975" y="1653"/>
                    </a:lnTo>
                    <a:lnTo>
                      <a:pt x="983" y="1671"/>
                    </a:lnTo>
                    <a:lnTo>
                      <a:pt x="985" y="1692"/>
                    </a:lnTo>
                    <a:lnTo>
                      <a:pt x="985" y="1696"/>
                    </a:lnTo>
                    <a:lnTo>
                      <a:pt x="988" y="1701"/>
                    </a:lnTo>
                    <a:lnTo>
                      <a:pt x="991" y="1705"/>
                    </a:lnTo>
                    <a:lnTo>
                      <a:pt x="995" y="1708"/>
                    </a:lnTo>
                    <a:lnTo>
                      <a:pt x="1000" y="1710"/>
                    </a:lnTo>
                    <a:lnTo>
                      <a:pt x="1034" y="1711"/>
                    </a:lnTo>
                    <a:lnTo>
                      <a:pt x="1068" y="1710"/>
                    </a:lnTo>
                    <a:lnTo>
                      <a:pt x="1072" y="1708"/>
                    </a:lnTo>
                    <a:lnTo>
                      <a:pt x="1077" y="1705"/>
                    </a:lnTo>
                    <a:lnTo>
                      <a:pt x="1080" y="1702"/>
                    </a:lnTo>
                    <a:lnTo>
                      <a:pt x="1081" y="1698"/>
                    </a:lnTo>
                    <a:lnTo>
                      <a:pt x="1083" y="1692"/>
                    </a:lnTo>
                    <a:lnTo>
                      <a:pt x="1084" y="1673"/>
                    </a:lnTo>
                    <a:lnTo>
                      <a:pt x="1093" y="1653"/>
                    </a:lnTo>
                    <a:lnTo>
                      <a:pt x="1105" y="1638"/>
                    </a:lnTo>
                    <a:lnTo>
                      <a:pt x="1123" y="1628"/>
                    </a:lnTo>
                    <a:lnTo>
                      <a:pt x="1142" y="1624"/>
                    </a:lnTo>
                    <a:lnTo>
                      <a:pt x="1163" y="1625"/>
                    </a:lnTo>
                    <a:lnTo>
                      <a:pt x="1182" y="1632"/>
                    </a:lnTo>
                    <a:lnTo>
                      <a:pt x="1197" y="1644"/>
                    </a:lnTo>
                    <a:lnTo>
                      <a:pt x="1202" y="1649"/>
                    </a:lnTo>
                    <a:lnTo>
                      <a:pt x="1206" y="1650"/>
                    </a:lnTo>
                    <a:lnTo>
                      <a:pt x="1210" y="1650"/>
                    </a:lnTo>
                    <a:lnTo>
                      <a:pt x="1215" y="1649"/>
                    </a:lnTo>
                    <a:lnTo>
                      <a:pt x="1219" y="1647"/>
                    </a:lnTo>
                    <a:lnTo>
                      <a:pt x="1246" y="1625"/>
                    </a:lnTo>
                    <a:lnTo>
                      <a:pt x="1268" y="1598"/>
                    </a:lnTo>
                    <a:lnTo>
                      <a:pt x="1271" y="1594"/>
                    </a:lnTo>
                    <a:lnTo>
                      <a:pt x="1273" y="1589"/>
                    </a:lnTo>
                    <a:lnTo>
                      <a:pt x="1271" y="1585"/>
                    </a:lnTo>
                    <a:lnTo>
                      <a:pt x="1270" y="1581"/>
                    </a:lnTo>
                    <a:lnTo>
                      <a:pt x="1267" y="1576"/>
                    </a:lnTo>
                    <a:lnTo>
                      <a:pt x="1253" y="1560"/>
                    </a:lnTo>
                    <a:lnTo>
                      <a:pt x="1246" y="1542"/>
                    </a:lnTo>
                    <a:lnTo>
                      <a:pt x="1245" y="1521"/>
                    </a:lnTo>
                    <a:lnTo>
                      <a:pt x="1251" y="1502"/>
                    </a:lnTo>
                    <a:lnTo>
                      <a:pt x="1259" y="1486"/>
                    </a:lnTo>
                    <a:lnTo>
                      <a:pt x="1274" y="1472"/>
                    </a:lnTo>
                    <a:lnTo>
                      <a:pt x="1292" y="1463"/>
                    </a:lnTo>
                    <a:lnTo>
                      <a:pt x="1311" y="1460"/>
                    </a:lnTo>
                    <a:lnTo>
                      <a:pt x="1314" y="1460"/>
                    </a:lnTo>
                    <a:lnTo>
                      <a:pt x="1320" y="1460"/>
                    </a:lnTo>
                    <a:lnTo>
                      <a:pt x="1325" y="1459"/>
                    </a:lnTo>
                    <a:lnTo>
                      <a:pt x="1328" y="1456"/>
                    </a:lnTo>
                    <a:lnTo>
                      <a:pt x="1331" y="1451"/>
                    </a:lnTo>
                    <a:lnTo>
                      <a:pt x="1332" y="1446"/>
                    </a:lnTo>
                    <a:lnTo>
                      <a:pt x="1335" y="1413"/>
                    </a:lnTo>
                    <a:lnTo>
                      <a:pt x="1332" y="1379"/>
                    </a:lnTo>
                    <a:lnTo>
                      <a:pt x="1331" y="1373"/>
                    </a:lnTo>
                    <a:lnTo>
                      <a:pt x="1328" y="1370"/>
                    </a:lnTo>
                    <a:lnTo>
                      <a:pt x="1323" y="1365"/>
                    </a:lnTo>
                    <a:lnTo>
                      <a:pt x="1319" y="1364"/>
                    </a:lnTo>
                    <a:lnTo>
                      <a:pt x="1313" y="1364"/>
                    </a:lnTo>
                    <a:lnTo>
                      <a:pt x="1294" y="1361"/>
                    </a:lnTo>
                    <a:lnTo>
                      <a:pt x="1276" y="1352"/>
                    </a:lnTo>
                    <a:lnTo>
                      <a:pt x="1261" y="1339"/>
                    </a:lnTo>
                    <a:lnTo>
                      <a:pt x="1251" y="1322"/>
                    </a:lnTo>
                    <a:lnTo>
                      <a:pt x="1246" y="1303"/>
                    </a:lnTo>
                    <a:lnTo>
                      <a:pt x="1248" y="1282"/>
                    </a:lnTo>
                    <a:lnTo>
                      <a:pt x="1255" y="1265"/>
                    </a:lnTo>
                    <a:lnTo>
                      <a:pt x="1268" y="1248"/>
                    </a:lnTo>
                    <a:lnTo>
                      <a:pt x="1271" y="1244"/>
                    </a:lnTo>
                    <a:lnTo>
                      <a:pt x="1273" y="1239"/>
                    </a:lnTo>
                    <a:lnTo>
                      <a:pt x="1273" y="1235"/>
                    </a:lnTo>
                    <a:lnTo>
                      <a:pt x="1273" y="1230"/>
                    </a:lnTo>
                    <a:lnTo>
                      <a:pt x="1270" y="1226"/>
                    </a:lnTo>
                    <a:lnTo>
                      <a:pt x="1248" y="1201"/>
                    </a:lnTo>
                    <a:lnTo>
                      <a:pt x="1222" y="1177"/>
                    </a:lnTo>
                    <a:lnTo>
                      <a:pt x="1218" y="1175"/>
                    </a:lnTo>
                    <a:lnTo>
                      <a:pt x="1213" y="1174"/>
                    </a:lnTo>
                    <a:lnTo>
                      <a:pt x="1207" y="1174"/>
                    </a:lnTo>
                    <a:lnTo>
                      <a:pt x="1203" y="1175"/>
                    </a:lnTo>
                    <a:lnTo>
                      <a:pt x="1200" y="1180"/>
                    </a:lnTo>
                    <a:lnTo>
                      <a:pt x="1184" y="1192"/>
                    </a:lnTo>
                    <a:lnTo>
                      <a:pt x="1164" y="1199"/>
                    </a:lnTo>
                    <a:lnTo>
                      <a:pt x="1145" y="1201"/>
                    </a:lnTo>
                    <a:lnTo>
                      <a:pt x="1124" y="1196"/>
                    </a:lnTo>
                    <a:lnTo>
                      <a:pt x="1108" y="1186"/>
                    </a:lnTo>
                    <a:lnTo>
                      <a:pt x="1095" y="1170"/>
                    </a:lnTo>
                    <a:lnTo>
                      <a:pt x="1086" y="1152"/>
                    </a:lnTo>
                    <a:lnTo>
                      <a:pt x="1084" y="1131"/>
                    </a:lnTo>
                    <a:lnTo>
                      <a:pt x="1084" y="1127"/>
                    </a:lnTo>
                    <a:lnTo>
                      <a:pt x="1081" y="1122"/>
                    </a:lnTo>
                    <a:lnTo>
                      <a:pt x="1078" y="1118"/>
                    </a:lnTo>
                    <a:lnTo>
                      <a:pt x="1074" y="1115"/>
                    </a:lnTo>
                    <a:lnTo>
                      <a:pt x="1070" y="1113"/>
                    </a:lnTo>
                    <a:lnTo>
                      <a:pt x="1035" y="1112"/>
                    </a:lnTo>
                    <a:close/>
                    <a:moveTo>
                      <a:pt x="1035" y="0"/>
                    </a:moveTo>
                    <a:lnTo>
                      <a:pt x="1090" y="3"/>
                    </a:lnTo>
                    <a:lnTo>
                      <a:pt x="1144" y="15"/>
                    </a:lnTo>
                    <a:lnTo>
                      <a:pt x="1194" y="35"/>
                    </a:lnTo>
                    <a:lnTo>
                      <a:pt x="1240" y="60"/>
                    </a:lnTo>
                    <a:lnTo>
                      <a:pt x="1282" y="92"/>
                    </a:lnTo>
                    <a:lnTo>
                      <a:pt x="1319" y="128"/>
                    </a:lnTo>
                    <a:lnTo>
                      <a:pt x="1351" y="171"/>
                    </a:lnTo>
                    <a:lnTo>
                      <a:pt x="1377" y="217"/>
                    </a:lnTo>
                    <a:lnTo>
                      <a:pt x="1397" y="266"/>
                    </a:lnTo>
                    <a:lnTo>
                      <a:pt x="1409" y="319"/>
                    </a:lnTo>
                    <a:lnTo>
                      <a:pt x="1414" y="374"/>
                    </a:lnTo>
                    <a:lnTo>
                      <a:pt x="2064" y="374"/>
                    </a:lnTo>
                    <a:lnTo>
                      <a:pt x="2064" y="1030"/>
                    </a:lnTo>
                    <a:lnTo>
                      <a:pt x="2009" y="1033"/>
                    </a:lnTo>
                    <a:lnTo>
                      <a:pt x="1955" y="1045"/>
                    </a:lnTo>
                    <a:lnTo>
                      <a:pt x="1905" y="1064"/>
                    </a:lnTo>
                    <a:lnTo>
                      <a:pt x="1857" y="1091"/>
                    </a:lnTo>
                    <a:lnTo>
                      <a:pt x="1816" y="1122"/>
                    </a:lnTo>
                    <a:lnTo>
                      <a:pt x="1779" y="1161"/>
                    </a:lnTo>
                    <a:lnTo>
                      <a:pt x="1746" y="1202"/>
                    </a:lnTo>
                    <a:lnTo>
                      <a:pt x="1721" y="1250"/>
                    </a:lnTo>
                    <a:lnTo>
                      <a:pt x="1702" y="1299"/>
                    </a:lnTo>
                    <a:lnTo>
                      <a:pt x="1690" y="1354"/>
                    </a:lnTo>
                    <a:lnTo>
                      <a:pt x="1685" y="1408"/>
                    </a:lnTo>
                    <a:lnTo>
                      <a:pt x="1690" y="1465"/>
                    </a:lnTo>
                    <a:lnTo>
                      <a:pt x="1702" y="1518"/>
                    </a:lnTo>
                    <a:lnTo>
                      <a:pt x="1721" y="1569"/>
                    </a:lnTo>
                    <a:lnTo>
                      <a:pt x="1746" y="1616"/>
                    </a:lnTo>
                    <a:lnTo>
                      <a:pt x="1779" y="1658"/>
                    </a:lnTo>
                    <a:lnTo>
                      <a:pt x="1816" y="1695"/>
                    </a:lnTo>
                    <a:lnTo>
                      <a:pt x="1857" y="1727"/>
                    </a:lnTo>
                    <a:lnTo>
                      <a:pt x="1905" y="1753"/>
                    </a:lnTo>
                    <a:lnTo>
                      <a:pt x="1955" y="1772"/>
                    </a:lnTo>
                    <a:lnTo>
                      <a:pt x="2009" y="1784"/>
                    </a:lnTo>
                    <a:lnTo>
                      <a:pt x="2064" y="1788"/>
                    </a:lnTo>
                    <a:lnTo>
                      <a:pt x="2064" y="2443"/>
                    </a:lnTo>
                    <a:lnTo>
                      <a:pt x="1414" y="2443"/>
                    </a:lnTo>
                    <a:lnTo>
                      <a:pt x="1409" y="2499"/>
                    </a:lnTo>
                    <a:lnTo>
                      <a:pt x="1397" y="2552"/>
                    </a:lnTo>
                    <a:lnTo>
                      <a:pt x="1378" y="2603"/>
                    </a:lnTo>
                    <a:lnTo>
                      <a:pt x="1353" y="2650"/>
                    </a:lnTo>
                    <a:lnTo>
                      <a:pt x="1322" y="2692"/>
                    </a:lnTo>
                    <a:lnTo>
                      <a:pt x="1283" y="2730"/>
                    </a:lnTo>
                    <a:lnTo>
                      <a:pt x="1242" y="2761"/>
                    </a:lnTo>
                    <a:lnTo>
                      <a:pt x="1194" y="2787"/>
                    </a:lnTo>
                    <a:lnTo>
                      <a:pt x="1144" y="2806"/>
                    </a:lnTo>
                    <a:lnTo>
                      <a:pt x="1090" y="2818"/>
                    </a:lnTo>
                    <a:lnTo>
                      <a:pt x="1035" y="2822"/>
                    </a:lnTo>
                    <a:lnTo>
                      <a:pt x="979" y="2818"/>
                    </a:lnTo>
                    <a:lnTo>
                      <a:pt x="926" y="2806"/>
                    </a:lnTo>
                    <a:lnTo>
                      <a:pt x="875" y="2787"/>
                    </a:lnTo>
                    <a:lnTo>
                      <a:pt x="828" y="2761"/>
                    </a:lnTo>
                    <a:lnTo>
                      <a:pt x="786" y="2730"/>
                    </a:lnTo>
                    <a:lnTo>
                      <a:pt x="749" y="2692"/>
                    </a:lnTo>
                    <a:lnTo>
                      <a:pt x="716" y="2650"/>
                    </a:lnTo>
                    <a:lnTo>
                      <a:pt x="691" y="2603"/>
                    </a:lnTo>
                    <a:lnTo>
                      <a:pt x="672" y="2552"/>
                    </a:lnTo>
                    <a:lnTo>
                      <a:pt x="660" y="2499"/>
                    </a:lnTo>
                    <a:lnTo>
                      <a:pt x="656" y="2443"/>
                    </a:lnTo>
                    <a:lnTo>
                      <a:pt x="0" y="2443"/>
                    </a:lnTo>
                    <a:lnTo>
                      <a:pt x="0" y="1788"/>
                    </a:lnTo>
                    <a:lnTo>
                      <a:pt x="0" y="1788"/>
                    </a:lnTo>
                    <a:lnTo>
                      <a:pt x="56" y="1784"/>
                    </a:lnTo>
                    <a:lnTo>
                      <a:pt x="110" y="1772"/>
                    </a:lnTo>
                    <a:lnTo>
                      <a:pt x="160" y="1753"/>
                    </a:lnTo>
                    <a:lnTo>
                      <a:pt x="208" y="1727"/>
                    </a:lnTo>
                    <a:lnTo>
                      <a:pt x="249" y="1695"/>
                    </a:lnTo>
                    <a:lnTo>
                      <a:pt x="286" y="1658"/>
                    </a:lnTo>
                    <a:lnTo>
                      <a:pt x="319" y="1616"/>
                    </a:lnTo>
                    <a:lnTo>
                      <a:pt x="344" y="1569"/>
                    </a:lnTo>
                    <a:lnTo>
                      <a:pt x="363" y="1518"/>
                    </a:lnTo>
                    <a:lnTo>
                      <a:pt x="375" y="1465"/>
                    </a:lnTo>
                    <a:lnTo>
                      <a:pt x="380" y="1408"/>
                    </a:lnTo>
                    <a:lnTo>
                      <a:pt x="375" y="1354"/>
                    </a:lnTo>
                    <a:lnTo>
                      <a:pt x="363" y="1299"/>
                    </a:lnTo>
                    <a:lnTo>
                      <a:pt x="344" y="1250"/>
                    </a:lnTo>
                    <a:lnTo>
                      <a:pt x="319" y="1202"/>
                    </a:lnTo>
                    <a:lnTo>
                      <a:pt x="286" y="1161"/>
                    </a:lnTo>
                    <a:lnTo>
                      <a:pt x="249" y="1122"/>
                    </a:lnTo>
                    <a:lnTo>
                      <a:pt x="208" y="1091"/>
                    </a:lnTo>
                    <a:lnTo>
                      <a:pt x="160" y="1064"/>
                    </a:lnTo>
                    <a:lnTo>
                      <a:pt x="110" y="1045"/>
                    </a:lnTo>
                    <a:lnTo>
                      <a:pt x="56" y="1033"/>
                    </a:lnTo>
                    <a:lnTo>
                      <a:pt x="0" y="1030"/>
                    </a:lnTo>
                    <a:lnTo>
                      <a:pt x="0" y="1030"/>
                    </a:lnTo>
                    <a:lnTo>
                      <a:pt x="0" y="374"/>
                    </a:lnTo>
                    <a:lnTo>
                      <a:pt x="656" y="374"/>
                    </a:lnTo>
                    <a:lnTo>
                      <a:pt x="660" y="319"/>
                    </a:lnTo>
                    <a:lnTo>
                      <a:pt x="673" y="266"/>
                    </a:lnTo>
                    <a:lnTo>
                      <a:pt x="693" y="217"/>
                    </a:lnTo>
                    <a:lnTo>
                      <a:pt x="718" y="171"/>
                    </a:lnTo>
                    <a:lnTo>
                      <a:pt x="751" y="128"/>
                    </a:lnTo>
                    <a:lnTo>
                      <a:pt x="788" y="92"/>
                    </a:lnTo>
                    <a:lnTo>
                      <a:pt x="829" y="60"/>
                    </a:lnTo>
                    <a:lnTo>
                      <a:pt x="877" y="35"/>
                    </a:lnTo>
                    <a:lnTo>
                      <a:pt x="926" y="15"/>
                    </a:lnTo>
                    <a:lnTo>
                      <a:pt x="979" y="3"/>
                    </a:lnTo>
                    <a:lnTo>
                      <a:pt x="103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B6EC4F4-16EA-4614-904B-2A5D20C76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988" y="2879725"/>
                <a:ext cx="157163" cy="158750"/>
              </a:xfrm>
              <a:custGeom>
                <a:avLst/>
                <a:gdLst>
                  <a:gd name="T0" fmla="*/ 99 w 199"/>
                  <a:gd name="T1" fmla="*/ 0 h 200"/>
                  <a:gd name="T2" fmla="*/ 126 w 199"/>
                  <a:gd name="T3" fmla="*/ 3 h 200"/>
                  <a:gd name="T4" fmla="*/ 150 w 199"/>
                  <a:gd name="T5" fmla="*/ 13 h 200"/>
                  <a:gd name="T6" fmla="*/ 171 w 199"/>
                  <a:gd name="T7" fmla="*/ 30 h 200"/>
                  <a:gd name="T8" fmla="*/ 185 w 199"/>
                  <a:gd name="T9" fmla="*/ 49 h 200"/>
                  <a:gd name="T10" fmla="*/ 196 w 199"/>
                  <a:gd name="T11" fmla="*/ 74 h 200"/>
                  <a:gd name="T12" fmla="*/ 199 w 199"/>
                  <a:gd name="T13" fmla="*/ 99 h 200"/>
                  <a:gd name="T14" fmla="*/ 196 w 199"/>
                  <a:gd name="T15" fmla="*/ 126 h 200"/>
                  <a:gd name="T16" fmla="*/ 185 w 199"/>
                  <a:gd name="T17" fmla="*/ 150 h 200"/>
                  <a:gd name="T18" fmla="*/ 171 w 199"/>
                  <a:gd name="T19" fmla="*/ 171 h 200"/>
                  <a:gd name="T20" fmla="*/ 150 w 199"/>
                  <a:gd name="T21" fmla="*/ 187 h 200"/>
                  <a:gd name="T22" fmla="*/ 126 w 199"/>
                  <a:gd name="T23" fmla="*/ 196 h 200"/>
                  <a:gd name="T24" fmla="*/ 99 w 199"/>
                  <a:gd name="T25" fmla="*/ 200 h 200"/>
                  <a:gd name="T26" fmla="*/ 73 w 199"/>
                  <a:gd name="T27" fmla="*/ 196 h 200"/>
                  <a:gd name="T28" fmla="*/ 49 w 199"/>
                  <a:gd name="T29" fmla="*/ 187 h 200"/>
                  <a:gd name="T30" fmla="*/ 28 w 199"/>
                  <a:gd name="T31" fmla="*/ 171 h 200"/>
                  <a:gd name="T32" fmla="*/ 13 w 199"/>
                  <a:gd name="T33" fmla="*/ 150 h 200"/>
                  <a:gd name="T34" fmla="*/ 3 w 199"/>
                  <a:gd name="T35" fmla="*/ 126 h 200"/>
                  <a:gd name="T36" fmla="*/ 0 w 199"/>
                  <a:gd name="T37" fmla="*/ 99 h 200"/>
                  <a:gd name="T38" fmla="*/ 3 w 199"/>
                  <a:gd name="T39" fmla="*/ 74 h 200"/>
                  <a:gd name="T40" fmla="*/ 13 w 199"/>
                  <a:gd name="T41" fmla="*/ 49 h 200"/>
                  <a:gd name="T42" fmla="*/ 28 w 199"/>
                  <a:gd name="T43" fmla="*/ 30 h 200"/>
                  <a:gd name="T44" fmla="*/ 49 w 199"/>
                  <a:gd name="T45" fmla="*/ 13 h 200"/>
                  <a:gd name="T46" fmla="*/ 73 w 199"/>
                  <a:gd name="T47" fmla="*/ 3 h 200"/>
                  <a:gd name="T48" fmla="*/ 99 w 199"/>
                  <a:gd name="T4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200">
                    <a:moveTo>
                      <a:pt x="99" y="0"/>
                    </a:moveTo>
                    <a:lnTo>
                      <a:pt x="126" y="3"/>
                    </a:lnTo>
                    <a:lnTo>
                      <a:pt x="150" y="13"/>
                    </a:lnTo>
                    <a:lnTo>
                      <a:pt x="171" y="30"/>
                    </a:lnTo>
                    <a:lnTo>
                      <a:pt x="185" y="49"/>
                    </a:lnTo>
                    <a:lnTo>
                      <a:pt x="196" y="74"/>
                    </a:lnTo>
                    <a:lnTo>
                      <a:pt x="199" y="99"/>
                    </a:lnTo>
                    <a:lnTo>
                      <a:pt x="196" y="126"/>
                    </a:lnTo>
                    <a:lnTo>
                      <a:pt x="185" y="150"/>
                    </a:lnTo>
                    <a:lnTo>
                      <a:pt x="171" y="171"/>
                    </a:lnTo>
                    <a:lnTo>
                      <a:pt x="150" y="187"/>
                    </a:lnTo>
                    <a:lnTo>
                      <a:pt x="126" y="196"/>
                    </a:lnTo>
                    <a:lnTo>
                      <a:pt x="99" y="200"/>
                    </a:lnTo>
                    <a:lnTo>
                      <a:pt x="73" y="196"/>
                    </a:lnTo>
                    <a:lnTo>
                      <a:pt x="49" y="187"/>
                    </a:lnTo>
                    <a:lnTo>
                      <a:pt x="28" y="171"/>
                    </a:lnTo>
                    <a:lnTo>
                      <a:pt x="13" y="150"/>
                    </a:lnTo>
                    <a:lnTo>
                      <a:pt x="3" y="126"/>
                    </a:lnTo>
                    <a:lnTo>
                      <a:pt x="0" y="99"/>
                    </a:lnTo>
                    <a:lnTo>
                      <a:pt x="3" y="74"/>
                    </a:lnTo>
                    <a:lnTo>
                      <a:pt x="13" y="49"/>
                    </a:lnTo>
                    <a:lnTo>
                      <a:pt x="28" y="30"/>
                    </a:lnTo>
                    <a:lnTo>
                      <a:pt x="49" y="13"/>
                    </a:lnTo>
                    <a:lnTo>
                      <a:pt x="73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CF605B-5CE8-4660-80E8-E7EFAFDCE6F6}"/>
                </a:ext>
              </a:extLst>
            </p:cNvPr>
            <p:cNvGrpSpPr/>
            <p:nvPr/>
          </p:nvGrpSpPr>
          <p:grpSpPr>
            <a:xfrm>
              <a:off x="3543301" y="2135188"/>
              <a:ext cx="2239963" cy="1641475"/>
              <a:chOff x="3543301" y="2135188"/>
              <a:chExt cx="2239963" cy="1641475"/>
            </a:xfrm>
            <a:grpFill/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B918BE99-AB18-4F8A-8C62-90500578A2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0401" y="2767013"/>
                <a:ext cx="384175" cy="384175"/>
              </a:xfrm>
              <a:custGeom>
                <a:avLst/>
                <a:gdLst>
                  <a:gd name="T0" fmla="*/ 212 w 484"/>
                  <a:gd name="T1" fmla="*/ 90 h 483"/>
                  <a:gd name="T2" fmla="*/ 212 w 484"/>
                  <a:gd name="T3" fmla="*/ 264 h 483"/>
                  <a:gd name="T4" fmla="*/ 218 w 484"/>
                  <a:gd name="T5" fmla="*/ 264 h 483"/>
                  <a:gd name="T6" fmla="*/ 364 w 484"/>
                  <a:gd name="T7" fmla="*/ 363 h 483"/>
                  <a:gd name="T8" fmla="*/ 391 w 484"/>
                  <a:gd name="T9" fmla="*/ 324 h 483"/>
                  <a:gd name="T10" fmla="*/ 258 w 484"/>
                  <a:gd name="T11" fmla="*/ 234 h 483"/>
                  <a:gd name="T12" fmla="*/ 258 w 484"/>
                  <a:gd name="T13" fmla="*/ 90 h 483"/>
                  <a:gd name="T14" fmla="*/ 212 w 484"/>
                  <a:gd name="T15" fmla="*/ 90 h 483"/>
                  <a:gd name="T16" fmla="*/ 242 w 484"/>
                  <a:gd name="T17" fmla="*/ 0 h 483"/>
                  <a:gd name="T18" fmla="*/ 285 w 484"/>
                  <a:gd name="T19" fmla="*/ 4 h 483"/>
                  <a:gd name="T20" fmla="*/ 327 w 484"/>
                  <a:gd name="T21" fmla="*/ 14 h 483"/>
                  <a:gd name="T22" fmla="*/ 364 w 484"/>
                  <a:gd name="T23" fmla="*/ 32 h 483"/>
                  <a:gd name="T24" fmla="*/ 398 w 484"/>
                  <a:gd name="T25" fmla="*/ 56 h 483"/>
                  <a:gd name="T26" fmla="*/ 428 w 484"/>
                  <a:gd name="T27" fmla="*/ 86 h 483"/>
                  <a:gd name="T28" fmla="*/ 451 w 484"/>
                  <a:gd name="T29" fmla="*/ 120 h 483"/>
                  <a:gd name="T30" fmla="*/ 469 w 484"/>
                  <a:gd name="T31" fmla="*/ 157 h 483"/>
                  <a:gd name="T32" fmla="*/ 481 w 484"/>
                  <a:gd name="T33" fmla="*/ 198 h 483"/>
                  <a:gd name="T34" fmla="*/ 484 w 484"/>
                  <a:gd name="T35" fmla="*/ 241 h 483"/>
                  <a:gd name="T36" fmla="*/ 481 w 484"/>
                  <a:gd name="T37" fmla="*/ 284 h 483"/>
                  <a:gd name="T38" fmla="*/ 469 w 484"/>
                  <a:gd name="T39" fmla="*/ 326 h 483"/>
                  <a:gd name="T40" fmla="*/ 451 w 484"/>
                  <a:gd name="T41" fmla="*/ 363 h 483"/>
                  <a:gd name="T42" fmla="*/ 428 w 484"/>
                  <a:gd name="T43" fmla="*/ 397 h 483"/>
                  <a:gd name="T44" fmla="*/ 398 w 484"/>
                  <a:gd name="T45" fmla="*/ 427 h 483"/>
                  <a:gd name="T46" fmla="*/ 364 w 484"/>
                  <a:gd name="T47" fmla="*/ 451 h 483"/>
                  <a:gd name="T48" fmla="*/ 327 w 484"/>
                  <a:gd name="T49" fmla="*/ 468 h 483"/>
                  <a:gd name="T50" fmla="*/ 285 w 484"/>
                  <a:gd name="T51" fmla="*/ 479 h 483"/>
                  <a:gd name="T52" fmla="*/ 242 w 484"/>
                  <a:gd name="T53" fmla="*/ 483 h 483"/>
                  <a:gd name="T54" fmla="*/ 199 w 484"/>
                  <a:gd name="T55" fmla="*/ 479 h 483"/>
                  <a:gd name="T56" fmla="*/ 158 w 484"/>
                  <a:gd name="T57" fmla="*/ 468 h 483"/>
                  <a:gd name="T58" fmla="*/ 121 w 484"/>
                  <a:gd name="T59" fmla="*/ 451 h 483"/>
                  <a:gd name="T60" fmla="*/ 86 w 484"/>
                  <a:gd name="T61" fmla="*/ 427 h 483"/>
                  <a:gd name="T62" fmla="*/ 57 w 484"/>
                  <a:gd name="T63" fmla="*/ 397 h 483"/>
                  <a:gd name="T64" fmla="*/ 33 w 484"/>
                  <a:gd name="T65" fmla="*/ 363 h 483"/>
                  <a:gd name="T66" fmla="*/ 15 w 484"/>
                  <a:gd name="T67" fmla="*/ 326 h 483"/>
                  <a:gd name="T68" fmla="*/ 5 w 484"/>
                  <a:gd name="T69" fmla="*/ 284 h 483"/>
                  <a:gd name="T70" fmla="*/ 0 w 484"/>
                  <a:gd name="T71" fmla="*/ 241 h 483"/>
                  <a:gd name="T72" fmla="*/ 5 w 484"/>
                  <a:gd name="T73" fmla="*/ 198 h 483"/>
                  <a:gd name="T74" fmla="*/ 15 w 484"/>
                  <a:gd name="T75" fmla="*/ 157 h 483"/>
                  <a:gd name="T76" fmla="*/ 33 w 484"/>
                  <a:gd name="T77" fmla="*/ 120 h 483"/>
                  <a:gd name="T78" fmla="*/ 57 w 484"/>
                  <a:gd name="T79" fmla="*/ 86 h 483"/>
                  <a:gd name="T80" fmla="*/ 86 w 484"/>
                  <a:gd name="T81" fmla="*/ 56 h 483"/>
                  <a:gd name="T82" fmla="*/ 121 w 484"/>
                  <a:gd name="T83" fmla="*/ 32 h 483"/>
                  <a:gd name="T84" fmla="*/ 158 w 484"/>
                  <a:gd name="T85" fmla="*/ 14 h 483"/>
                  <a:gd name="T86" fmla="*/ 199 w 484"/>
                  <a:gd name="T87" fmla="*/ 4 h 483"/>
                  <a:gd name="T88" fmla="*/ 242 w 484"/>
                  <a:gd name="T89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84" h="483">
                    <a:moveTo>
                      <a:pt x="212" y="90"/>
                    </a:moveTo>
                    <a:lnTo>
                      <a:pt x="212" y="264"/>
                    </a:lnTo>
                    <a:lnTo>
                      <a:pt x="218" y="264"/>
                    </a:lnTo>
                    <a:lnTo>
                      <a:pt x="364" y="363"/>
                    </a:lnTo>
                    <a:lnTo>
                      <a:pt x="391" y="324"/>
                    </a:lnTo>
                    <a:lnTo>
                      <a:pt x="258" y="234"/>
                    </a:lnTo>
                    <a:lnTo>
                      <a:pt x="258" y="90"/>
                    </a:lnTo>
                    <a:lnTo>
                      <a:pt x="212" y="90"/>
                    </a:lnTo>
                    <a:close/>
                    <a:moveTo>
                      <a:pt x="242" y="0"/>
                    </a:moveTo>
                    <a:lnTo>
                      <a:pt x="285" y="4"/>
                    </a:lnTo>
                    <a:lnTo>
                      <a:pt x="327" y="14"/>
                    </a:lnTo>
                    <a:lnTo>
                      <a:pt x="364" y="32"/>
                    </a:lnTo>
                    <a:lnTo>
                      <a:pt x="398" y="56"/>
                    </a:lnTo>
                    <a:lnTo>
                      <a:pt x="428" y="86"/>
                    </a:lnTo>
                    <a:lnTo>
                      <a:pt x="451" y="120"/>
                    </a:lnTo>
                    <a:lnTo>
                      <a:pt x="469" y="157"/>
                    </a:lnTo>
                    <a:lnTo>
                      <a:pt x="481" y="198"/>
                    </a:lnTo>
                    <a:lnTo>
                      <a:pt x="484" y="241"/>
                    </a:lnTo>
                    <a:lnTo>
                      <a:pt x="481" y="284"/>
                    </a:lnTo>
                    <a:lnTo>
                      <a:pt x="469" y="326"/>
                    </a:lnTo>
                    <a:lnTo>
                      <a:pt x="451" y="363"/>
                    </a:lnTo>
                    <a:lnTo>
                      <a:pt x="428" y="397"/>
                    </a:lnTo>
                    <a:lnTo>
                      <a:pt x="398" y="427"/>
                    </a:lnTo>
                    <a:lnTo>
                      <a:pt x="364" y="451"/>
                    </a:lnTo>
                    <a:lnTo>
                      <a:pt x="327" y="468"/>
                    </a:lnTo>
                    <a:lnTo>
                      <a:pt x="285" y="479"/>
                    </a:lnTo>
                    <a:lnTo>
                      <a:pt x="242" y="483"/>
                    </a:lnTo>
                    <a:lnTo>
                      <a:pt x="199" y="479"/>
                    </a:lnTo>
                    <a:lnTo>
                      <a:pt x="158" y="468"/>
                    </a:lnTo>
                    <a:lnTo>
                      <a:pt x="121" y="451"/>
                    </a:lnTo>
                    <a:lnTo>
                      <a:pt x="86" y="427"/>
                    </a:lnTo>
                    <a:lnTo>
                      <a:pt x="57" y="397"/>
                    </a:lnTo>
                    <a:lnTo>
                      <a:pt x="33" y="363"/>
                    </a:lnTo>
                    <a:lnTo>
                      <a:pt x="15" y="326"/>
                    </a:lnTo>
                    <a:lnTo>
                      <a:pt x="5" y="284"/>
                    </a:lnTo>
                    <a:lnTo>
                      <a:pt x="0" y="241"/>
                    </a:lnTo>
                    <a:lnTo>
                      <a:pt x="5" y="198"/>
                    </a:lnTo>
                    <a:lnTo>
                      <a:pt x="15" y="157"/>
                    </a:lnTo>
                    <a:lnTo>
                      <a:pt x="33" y="120"/>
                    </a:lnTo>
                    <a:lnTo>
                      <a:pt x="57" y="86"/>
                    </a:lnTo>
                    <a:lnTo>
                      <a:pt x="86" y="56"/>
                    </a:lnTo>
                    <a:lnTo>
                      <a:pt x="121" y="32"/>
                    </a:lnTo>
                    <a:lnTo>
                      <a:pt x="158" y="14"/>
                    </a:lnTo>
                    <a:lnTo>
                      <a:pt x="199" y="4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9E84ED10-89E6-4A4E-AE8A-D58D4AA2A3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3301" y="2135188"/>
                <a:ext cx="2239963" cy="1641475"/>
              </a:xfrm>
              <a:custGeom>
                <a:avLst/>
                <a:gdLst>
                  <a:gd name="T0" fmla="*/ 1316 w 2822"/>
                  <a:gd name="T1" fmla="*/ 750 h 2069"/>
                  <a:gd name="T2" fmla="*/ 1198 w 2822"/>
                  <a:gd name="T3" fmla="*/ 824 h 2069"/>
                  <a:gd name="T4" fmla="*/ 1125 w 2822"/>
                  <a:gd name="T5" fmla="*/ 942 h 2069"/>
                  <a:gd name="T6" fmla="*/ 1113 w 2822"/>
                  <a:gd name="T7" fmla="*/ 1086 h 2069"/>
                  <a:gd name="T8" fmla="*/ 1168 w 2822"/>
                  <a:gd name="T9" fmla="*/ 1215 h 2069"/>
                  <a:gd name="T10" fmla="*/ 1273 w 2822"/>
                  <a:gd name="T11" fmla="*/ 1306 h 2069"/>
                  <a:gd name="T12" fmla="*/ 1411 w 2822"/>
                  <a:gd name="T13" fmla="*/ 1340 h 2069"/>
                  <a:gd name="T14" fmla="*/ 1551 w 2822"/>
                  <a:gd name="T15" fmla="*/ 1306 h 2069"/>
                  <a:gd name="T16" fmla="*/ 1656 w 2822"/>
                  <a:gd name="T17" fmla="*/ 1215 h 2069"/>
                  <a:gd name="T18" fmla="*/ 1709 w 2822"/>
                  <a:gd name="T19" fmla="*/ 1086 h 2069"/>
                  <a:gd name="T20" fmla="*/ 1699 w 2822"/>
                  <a:gd name="T21" fmla="*/ 942 h 2069"/>
                  <a:gd name="T22" fmla="*/ 1625 w 2822"/>
                  <a:gd name="T23" fmla="*/ 824 h 2069"/>
                  <a:gd name="T24" fmla="*/ 1506 w 2822"/>
                  <a:gd name="T25" fmla="*/ 750 h 2069"/>
                  <a:gd name="T26" fmla="*/ 384 w 2822"/>
                  <a:gd name="T27" fmla="*/ 0 h 2069"/>
                  <a:gd name="T28" fmla="*/ 1039 w 2822"/>
                  <a:gd name="T29" fmla="*/ 61 h 2069"/>
                  <a:gd name="T30" fmla="*/ 1095 w 2822"/>
                  <a:gd name="T31" fmla="*/ 212 h 2069"/>
                  <a:gd name="T32" fmla="*/ 1208 w 2822"/>
                  <a:gd name="T33" fmla="*/ 324 h 2069"/>
                  <a:gd name="T34" fmla="*/ 1358 w 2822"/>
                  <a:gd name="T35" fmla="*/ 380 h 2069"/>
                  <a:gd name="T36" fmla="*/ 1524 w 2822"/>
                  <a:gd name="T37" fmla="*/ 368 h 2069"/>
                  <a:gd name="T38" fmla="*/ 1662 w 2822"/>
                  <a:gd name="T39" fmla="*/ 291 h 2069"/>
                  <a:gd name="T40" fmla="*/ 1758 w 2822"/>
                  <a:gd name="T41" fmla="*/ 165 h 2069"/>
                  <a:gd name="T42" fmla="*/ 1792 w 2822"/>
                  <a:gd name="T43" fmla="*/ 5 h 2069"/>
                  <a:gd name="T44" fmla="*/ 2448 w 2822"/>
                  <a:gd name="T45" fmla="*/ 656 h 2069"/>
                  <a:gd name="T46" fmla="*/ 2607 w 2822"/>
                  <a:gd name="T47" fmla="*/ 692 h 2069"/>
                  <a:gd name="T48" fmla="*/ 2732 w 2822"/>
                  <a:gd name="T49" fmla="*/ 788 h 2069"/>
                  <a:gd name="T50" fmla="*/ 2807 w 2822"/>
                  <a:gd name="T51" fmla="*/ 926 h 2069"/>
                  <a:gd name="T52" fmla="*/ 2819 w 2822"/>
                  <a:gd name="T53" fmla="*/ 1091 h 2069"/>
                  <a:gd name="T54" fmla="*/ 2763 w 2822"/>
                  <a:gd name="T55" fmla="*/ 1241 h 2069"/>
                  <a:gd name="T56" fmla="*/ 2653 w 2822"/>
                  <a:gd name="T57" fmla="*/ 1352 h 2069"/>
                  <a:gd name="T58" fmla="*/ 2503 w 2822"/>
                  <a:gd name="T59" fmla="*/ 1410 h 2069"/>
                  <a:gd name="T60" fmla="*/ 1792 w 2822"/>
                  <a:gd name="T61" fmla="*/ 2069 h 2069"/>
                  <a:gd name="T62" fmla="*/ 1758 w 2822"/>
                  <a:gd name="T63" fmla="*/ 1910 h 2069"/>
                  <a:gd name="T64" fmla="*/ 1662 w 2822"/>
                  <a:gd name="T65" fmla="*/ 1784 h 2069"/>
                  <a:gd name="T66" fmla="*/ 1524 w 2822"/>
                  <a:gd name="T67" fmla="*/ 1707 h 2069"/>
                  <a:gd name="T68" fmla="*/ 1358 w 2822"/>
                  <a:gd name="T69" fmla="*/ 1695 h 2069"/>
                  <a:gd name="T70" fmla="*/ 1208 w 2822"/>
                  <a:gd name="T71" fmla="*/ 1751 h 2069"/>
                  <a:gd name="T72" fmla="*/ 1095 w 2822"/>
                  <a:gd name="T73" fmla="*/ 1862 h 2069"/>
                  <a:gd name="T74" fmla="*/ 1039 w 2822"/>
                  <a:gd name="T75" fmla="*/ 2014 h 2069"/>
                  <a:gd name="T76" fmla="*/ 384 w 2822"/>
                  <a:gd name="T77" fmla="*/ 1414 h 2069"/>
                  <a:gd name="T78" fmla="*/ 270 w 2822"/>
                  <a:gd name="T79" fmla="*/ 1398 h 2069"/>
                  <a:gd name="T80" fmla="*/ 131 w 2822"/>
                  <a:gd name="T81" fmla="*/ 1321 h 2069"/>
                  <a:gd name="T82" fmla="*/ 36 w 2822"/>
                  <a:gd name="T83" fmla="*/ 1195 h 2069"/>
                  <a:gd name="T84" fmla="*/ 0 w 2822"/>
                  <a:gd name="T85" fmla="*/ 1034 h 2069"/>
                  <a:gd name="T86" fmla="*/ 36 w 2822"/>
                  <a:gd name="T87" fmla="*/ 876 h 2069"/>
                  <a:gd name="T88" fmla="*/ 131 w 2822"/>
                  <a:gd name="T89" fmla="*/ 748 h 2069"/>
                  <a:gd name="T90" fmla="*/ 270 w 2822"/>
                  <a:gd name="T91" fmla="*/ 671 h 2069"/>
                  <a:gd name="T92" fmla="*/ 384 w 2822"/>
                  <a:gd name="T93" fmla="*/ 656 h 2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22" h="2069">
                    <a:moveTo>
                      <a:pt x="1411" y="735"/>
                    </a:moveTo>
                    <a:lnTo>
                      <a:pt x="1362" y="739"/>
                    </a:lnTo>
                    <a:lnTo>
                      <a:pt x="1316" y="750"/>
                    </a:lnTo>
                    <a:lnTo>
                      <a:pt x="1273" y="769"/>
                    </a:lnTo>
                    <a:lnTo>
                      <a:pt x="1233" y="794"/>
                    </a:lnTo>
                    <a:lnTo>
                      <a:pt x="1198" y="824"/>
                    </a:lnTo>
                    <a:lnTo>
                      <a:pt x="1168" y="859"/>
                    </a:lnTo>
                    <a:lnTo>
                      <a:pt x="1143" y="898"/>
                    </a:lnTo>
                    <a:lnTo>
                      <a:pt x="1125" y="942"/>
                    </a:lnTo>
                    <a:lnTo>
                      <a:pt x="1113" y="988"/>
                    </a:lnTo>
                    <a:lnTo>
                      <a:pt x="1108" y="1037"/>
                    </a:lnTo>
                    <a:lnTo>
                      <a:pt x="1113" y="1086"/>
                    </a:lnTo>
                    <a:lnTo>
                      <a:pt x="1125" y="1132"/>
                    </a:lnTo>
                    <a:lnTo>
                      <a:pt x="1143" y="1175"/>
                    </a:lnTo>
                    <a:lnTo>
                      <a:pt x="1168" y="1215"/>
                    </a:lnTo>
                    <a:lnTo>
                      <a:pt x="1198" y="1251"/>
                    </a:lnTo>
                    <a:lnTo>
                      <a:pt x="1233" y="1281"/>
                    </a:lnTo>
                    <a:lnTo>
                      <a:pt x="1273" y="1306"/>
                    </a:lnTo>
                    <a:lnTo>
                      <a:pt x="1316" y="1324"/>
                    </a:lnTo>
                    <a:lnTo>
                      <a:pt x="1362" y="1336"/>
                    </a:lnTo>
                    <a:lnTo>
                      <a:pt x="1411" y="1340"/>
                    </a:lnTo>
                    <a:lnTo>
                      <a:pt x="1460" y="1336"/>
                    </a:lnTo>
                    <a:lnTo>
                      <a:pt x="1506" y="1324"/>
                    </a:lnTo>
                    <a:lnTo>
                      <a:pt x="1551" y="1306"/>
                    </a:lnTo>
                    <a:lnTo>
                      <a:pt x="1589" y="1281"/>
                    </a:lnTo>
                    <a:lnTo>
                      <a:pt x="1625" y="1251"/>
                    </a:lnTo>
                    <a:lnTo>
                      <a:pt x="1656" y="1215"/>
                    </a:lnTo>
                    <a:lnTo>
                      <a:pt x="1680" y="1175"/>
                    </a:lnTo>
                    <a:lnTo>
                      <a:pt x="1699" y="1132"/>
                    </a:lnTo>
                    <a:lnTo>
                      <a:pt x="1709" y="1086"/>
                    </a:lnTo>
                    <a:lnTo>
                      <a:pt x="1714" y="1037"/>
                    </a:lnTo>
                    <a:lnTo>
                      <a:pt x="1709" y="988"/>
                    </a:lnTo>
                    <a:lnTo>
                      <a:pt x="1699" y="942"/>
                    </a:lnTo>
                    <a:lnTo>
                      <a:pt x="1680" y="898"/>
                    </a:lnTo>
                    <a:lnTo>
                      <a:pt x="1656" y="859"/>
                    </a:lnTo>
                    <a:lnTo>
                      <a:pt x="1625" y="824"/>
                    </a:lnTo>
                    <a:lnTo>
                      <a:pt x="1589" y="794"/>
                    </a:lnTo>
                    <a:lnTo>
                      <a:pt x="1551" y="769"/>
                    </a:lnTo>
                    <a:lnTo>
                      <a:pt x="1506" y="750"/>
                    </a:lnTo>
                    <a:lnTo>
                      <a:pt x="1460" y="739"/>
                    </a:lnTo>
                    <a:lnTo>
                      <a:pt x="1411" y="735"/>
                    </a:lnTo>
                    <a:close/>
                    <a:moveTo>
                      <a:pt x="384" y="0"/>
                    </a:moveTo>
                    <a:lnTo>
                      <a:pt x="1034" y="0"/>
                    </a:lnTo>
                    <a:lnTo>
                      <a:pt x="1034" y="5"/>
                    </a:lnTo>
                    <a:lnTo>
                      <a:pt x="1039" y="61"/>
                    </a:lnTo>
                    <a:lnTo>
                      <a:pt x="1051" y="115"/>
                    </a:lnTo>
                    <a:lnTo>
                      <a:pt x="1070" y="165"/>
                    </a:lnTo>
                    <a:lnTo>
                      <a:pt x="1095" y="212"/>
                    </a:lnTo>
                    <a:lnTo>
                      <a:pt x="1128" y="254"/>
                    </a:lnTo>
                    <a:lnTo>
                      <a:pt x="1165" y="291"/>
                    </a:lnTo>
                    <a:lnTo>
                      <a:pt x="1208" y="324"/>
                    </a:lnTo>
                    <a:lnTo>
                      <a:pt x="1254" y="349"/>
                    </a:lnTo>
                    <a:lnTo>
                      <a:pt x="1304" y="368"/>
                    </a:lnTo>
                    <a:lnTo>
                      <a:pt x="1358" y="380"/>
                    </a:lnTo>
                    <a:lnTo>
                      <a:pt x="1414" y="385"/>
                    </a:lnTo>
                    <a:lnTo>
                      <a:pt x="1471" y="380"/>
                    </a:lnTo>
                    <a:lnTo>
                      <a:pt x="1524" y="368"/>
                    </a:lnTo>
                    <a:lnTo>
                      <a:pt x="1574" y="349"/>
                    </a:lnTo>
                    <a:lnTo>
                      <a:pt x="1620" y="324"/>
                    </a:lnTo>
                    <a:lnTo>
                      <a:pt x="1662" y="291"/>
                    </a:lnTo>
                    <a:lnTo>
                      <a:pt x="1700" y="254"/>
                    </a:lnTo>
                    <a:lnTo>
                      <a:pt x="1732" y="212"/>
                    </a:lnTo>
                    <a:lnTo>
                      <a:pt x="1758" y="165"/>
                    </a:lnTo>
                    <a:lnTo>
                      <a:pt x="1778" y="115"/>
                    </a:lnTo>
                    <a:lnTo>
                      <a:pt x="1789" y="61"/>
                    </a:lnTo>
                    <a:lnTo>
                      <a:pt x="1792" y="5"/>
                    </a:lnTo>
                    <a:lnTo>
                      <a:pt x="1792" y="0"/>
                    </a:lnTo>
                    <a:lnTo>
                      <a:pt x="2448" y="0"/>
                    </a:lnTo>
                    <a:lnTo>
                      <a:pt x="2448" y="656"/>
                    </a:lnTo>
                    <a:lnTo>
                      <a:pt x="2503" y="661"/>
                    </a:lnTo>
                    <a:lnTo>
                      <a:pt x="2557" y="672"/>
                    </a:lnTo>
                    <a:lnTo>
                      <a:pt x="2607" y="692"/>
                    </a:lnTo>
                    <a:lnTo>
                      <a:pt x="2653" y="718"/>
                    </a:lnTo>
                    <a:lnTo>
                      <a:pt x="2695" y="751"/>
                    </a:lnTo>
                    <a:lnTo>
                      <a:pt x="2732" y="788"/>
                    </a:lnTo>
                    <a:lnTo>
                      <a:pt x="2763" y="830"/>
                    </a:lnTo>
                    <a:lnTo>
                      <a:pt x="2788" y="876"/>
                    </a:lnTo>
                    <a:lnTo>
                      <a:pt x="2807" y="926"/>
                    </a:lnTo>
                    <a:lnTo>
                      <a:pt x="2819" y="980"/>
                    </a:lnTo>
                    <a:lnTo>
                      <a:pt x="2822" y="1034"/>
                    </a:lnTo>
                    <a:lnTo>
                      <a:pt x="2819" y="1091"/>
                    </a:lnTo>
                    <a:lnTo>
                      <a:pt x="2807" y="1144"/>
                    </a:lnTo>
                    <a:lnTo>
                      <a:pt x="2788" y="1193"/>
                    </a:lnTo>
                    <a:lnTo>
                      <a:pt x="2763" y="1241"/>
                    </a:lnTo>
                    <a:lnTo>
                      <a:pt x="2732" y="1282"/>
                    </a:lnTo>
                    <a:lnTo>
                      <a:pt x="2695" y="1319"/>
                    </a:lnTo>
                    <a:lnTo>
                      <a:pt x="2653" y="1352"/>
                    </a:lnTo>
                    <a:lnTo>
                      <a:pt x="2607" y="1377"/>
                    </a:lnTo>
                    <a:lnTo>
                      <a:pt x="2557" y="1396"/>
                    </a:lnTo>
                    <a:lnTo>
                      <a:pt x="2503" y="1410"/>
                    </a:lnTo>
                    <a:lnTo>
                      <a:pt x="2448" y="1414"/>
                    </a:lnTo>
                    <a:lnTo>
                      <a:pt x="2448" y="2069"/>
                    </a:lnTo>
                    <a:lnTo>
                      <a:pt x="1792" y="2069"/>
                    </a:lnTo>
                    <a:lnTo>
                      <a:pt x="1789" y="2014"/>
                    </a:lnTo>
                    <a:lnTo>
                      <a:pt x="1778" y="1960"/>
                    </a:lnTo>
                    <a:lnTo>
                      <a:pt x="1758" y="1910"/>
                    </a:lnTo>
                    <a:lnTo>
                      <a:pt x="1732" y="1862"/>
                    </a:lnTo>
                    <a:lnTo>
                      <a:pt x="1700" y="1821"/>
                    </a:lnTo>
                    <a:lnTo>
                      <a:pt x="1662" y="1784"/>
                    </a:lnTo>
                    <a:lnTo>
                      <a:pt x="1620" y="1751"/>
                    </a:lnTo>
                    <a:lnTo>
                      <a:pt x="1574" y="1726"/>
                    </a:lnTo>
                    <a:lnTo>
                      <a:pt x="1524" y="1707"/>
                    </a:lnTo>
                    <a:lnTo>
                      <a:pt x="1471" y="1695"/>
                    </a:lnTo>
                    <a:lnTo>
                      <a:pt x="1414" y="1690"/>
                    </a:lnTo>
                    <a:lnTo>
                      <a:pt x="1358" y="1695"/>
                    </a:lnTo>
                    <a:lnTo>
                      <a:pt x="1304" y="1707"/>
                    </a:lnTo>
                    <a:lnTo>
                      <a:pt x="1254" y="1726"/>
                    </a:lnTo>
                    <a:lnTo>
                      <a:pt x="1208" y="1751"/>
                    </a:lnTo>
                    <a:lnTo>
                      <a:pt x="1165" y="1784"/>
                    </a:lnTo>
                    <a:lnTo>
                      <a:pt x="1128" y="1821"/>
                    </a:lnTo>
                    <a:lnTo>
                      <a:pt x="1095" y="1862"/>
                    </a:lnTo>
                    <a:lnTo>
                      <a:pt x="1070" y="1910"/>
                    </a:lnTo>
                    <a:lnTo>
                      <a:pt x="1051" y="1960"/>
                    </a:lnTo>
                    <a:lnTo>
                      <a:pt x="1039" y="2014"/>
                    </a:lnTo>
                    <a:lnTo>
                      <a:pt x="1034" y="2069"/>
                    </a:lnTo>
                    <a:lnTo>
                      <a:pt x="384" y="2069"/>
                    </a:lnTo>
                    <a:lnTo>
                      <a:pt x="384" y="1414"/>
                    </a:lnTo>
                    <a:lnTo>
                      <a:pt x="379" y="1414"/>
                    </a:lnTo>
                    <a:lnTo>
                      <a:pt x="324" y="1410"/>
                    </a:lnTo>
                    <a:lnTo>
                      <a:pt x="270" y="1398"/>
                    </a:lnTo>
                    <a:lnTo>
                      <a:pt x="220" y="1379"/>
                    </a:lnTo>
                    <a:lnTo>
                      <a:pt x="172" y="1353"/>
                    </a:lnTo>
                    <a:lnTo>
                      <a:pt x="131" y="1321"/>
                    </a:lnTo>
                    <a:lnTo>
                      <a:pt x="94" y="1284"/>
                    </a:lnTo>
                    <a:lnTo>
                      <a:pt x="61" y="1242"/>
                    </a:lnTo>
                    <a:lnTo>
                      <a:pt x="36" y="1195"/>
                    </a:lnTo>
                    <a:lnTo>
                      <a:pt x="17" y="1144"/>
                    </a:lnTo>
                    <a:lnTo>
                      <a:pt x="5" y="1091"/>
                    </a:lnTo>
                    <a:lnTo>
                      <a:pt x="0" y="1034"/>
                    </a:lnTo>
                    <a:lnTo>
                      <a:pt x="5" y="980"/>
                    </a:lnTo>
                    <a:lnTo>
                      <a:pt x="17" y="925"/>
                    </a:lnTo>
                    <a:lnTo>
                      <a:pt x="36" y="876"/>
                    </a:lnTo>
                    <a:lnTo>
                      <a:pt x="61" y="828"/>
                    </a:lnTo>
                    <a:lnTo>
                      <a:pt x="94" y="787"/>
                    </a:lnTo>
                    <a:lnTo>
                      <a:pt x="131" y="748"/>
                    </a:lnTo>
                    <a:lnTo>
                      <a:pt x="172" y="717"/>
                    </a:lnTo>
                    <a:lnTo>
                      <a:pt x="220" y="690"/>
                    </a:lnTo>
                    <a:lnTo>
                      <a:pt x="270" y="671"/>
                    </a:lnTo>
                    <a:lnTo>
                      <a:pt x="324" y="659"/>
                    </a:lnTo>
                    <a:lnTo>
                      <a:pt x="379" y="656"/>
                    </a:lnTo>
                    <a:lnTo>
                      <a:pt x="384" y="656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E9D46A-F2FC-4EB6-9200-6424D1EC3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2135188"/>
                <a:ext cx="4763" cy="5207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3317C4-210A-4E7E-9286-39F96061B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3257550"/>
                <a:ext cx="4763" cy="5191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N" sz="2401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E8AB41-8EF5-7F31-11F4-9A5B77A8FEEF}"/>
              </a:ext>
            </a:extLst>
          </p:cNvPr>
          <p:cNvSpPr txBox="1"/>
          <p:nvPr/>
        </p:nvSpPr>
        <p:spPr>
          <a:xfrm>
            <a:off x="1393935" y="4947978"/>
            <a:ext cx="948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Well over 3,000 points of contact were made as part of the study!</a:t>
            </a:r>
          </a:p>
        </p:txBody>
      </p:sp>
    </p:spTree>
    <p:extLst>
      <p:ext uri="{BB962C8B-B14F-4D97-AF65-F5344CB8AC3E}">
        <p14:creationId xmlns:p14="http://schemas.microsoft.com/office/powerpoint/2010/main" val="2706879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08B1-6F5B-DFD2-C4E8-265542D5F99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Housing Gap Estimates – For-Sale Units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19C904A-3A7E-430A-B133-2A175F30E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531136"/>
              </p:ext>
            </p:extLst>
          </p:nvPr>
        </p:nvGraphicFramePr>
        <p:xfrm>
          <a:off x="460310" y="1220579"/>
          <a:ext cx="11271379" cy="5581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5A295B-67B4-BCB6-A117-7683488ACEDF}"/>
              </a:ext>
            </a:extLst>
          </p:cNvPr>
          <p:cNvSpPr/>
          <p:nvPr/>
        </p:nvSpPr>
        <p:spPr>
          <a:xfrm>
            <a:off x="1028700" y="3018422"/>
            <a:ext cx="808121" cy="19250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D4CFF-79FB-634A-C33E-11C83934BF7C}"/>
              </a:ext>
            </a:extLst>
          </p:cNvPr>
          <p:cNvSpPr txBox="1"/>
          <p:nvPr/>
        </p:nvSpPr>
        <p:spPr>
          <a:xfrm>
            <a:off x="6696075" y="2763255"/>
            <a:ext cx="4800600" cy="3289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Calibri" panose="020F0502020204030204" pitchFamily="34" charset="0"/>
                <a:cs typeface="Times New Roman" panose="02020603050405020304" pitchFamily="18" charset="0"/>
              </a:rPr>
              <a:t>For-sale housing gap among three subject counties totals 29,369 units</a:t>
            </a:r>
            <a:endParaRPr lang="en-US" sz="2800" dirty="0">
              <a:solidFill>
                <a:srgbClr val="39A0E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39A0E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Guilford: 18,495 Units</a:t>
            </a: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Randolph: 7,603 Units</a:t>
            </a:r>
          </a:p>
          <a:p>
            <a:pPr marL="53975" marR="0"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Rockingham: 3,271 Units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C0195-6421-9148-9A89-2343B423850E}"/>
              </a:ext>
            </a:extLst>
          </p:cNvPr>
          <p:cNvSpPr/>
          <p:nvPr/>
        </p:nvSpPr>
        <p:spPr>
          <a:xfrm>
            <a:off x="6858095" y="4351976"/>
            <a:ext cx="4572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1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CB975-6F93-A5FC-E991-F5A1E1D26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295"/>
            <a:ext cx="12192000" cy="5173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608B1-6F5B-DFD2-C4E8-265542D5F99F}"/>
              </a:ext>
            </a:extLst>
          </p:cNvPr>
          <p:cNvSpPr txBox="1">
            <a:spLocks/>
          </p:cNvSpPr>
          <p:nvPr/>
        </p:nvSpPr>
        <p:spPr>
          <a:xfrm>
            <a:off x="391887" y="211196"/>
            <a:ext cx="11408226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County Rental and For-Sale Housing Gap Estimates by Affordability Level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C91E8-FB96-3343-58BB-9F7C5CD9FA03}"/>
              </a:ext>
            </a:extLst>
          </p:cNvPr>
          <p:cNvSpPr txBox="1"/>
          <p:nvPr/>
        </p:nvSpPr>
        <p:spPr>
          <a:xfrm>
            <a:off x="391887" y="780291"/>
            <a:ext cx="11408226" cy="729815"/>
          </a:xfrm>
          <a:prstGeom prst="rect">
            <a:avLst/>
          </a:prstGeom>
          <a:solidFill>
            <a:srgbClr val="39A0ED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</a:pP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The greatest rental housing gaps in each county are for product affordable to households at or below 80% of AMHI, while larger for-sale gaps are for produ</a:t>
            </a:r>
            <a:r>
              <a:rPr lang="en-US" sz="2000" kern="1400" dirty="0">
                <a:solidFill>
                  <a:schemeClr val="bg1"/>
                </a:solidFill>
                <a:ea typeface="Times New Roman" panose="02020603050405020304" pitchFamily="18" charset="0"/>
              </a:rPr>
              <a:t>ct affordable to households at 121% or more of AMHI</a:t>
            </a: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91E-58C3-5FF3-5224-8B6486D74791}"/>
              </a:ext>
            </a:extLst>
          </p:cNvPr>
          <p:cNvSpPr/>
          <p:nvPr/>
        </p:nvSpPr>
        <p:spPr>
          <a:xfrm>
            <a:off x="2260742" y="4613962"/>
            <a:ext cx="3251799" cy="2365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070A25-A50E-2E0E-5419-A1BAD580DF3B}"/>
              </a:ext>
            </a:extLst>
          </p:cNvPr>
          <p:cNvSpPr/>
          <p:nvPr/>
        </p:nvSpPr>
        <p:spPr>
          <a:xfrm>
            <a:off x="7448549" y="6388332"/>
            <a:ext cx="3800474" cy="236556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26F3E6-7040-10A4-6D2A-B9D811910BFD}"/>
              </a:ext>
            </a:extLst>
          </p:cNvPr>
          <p:cNvSpPr/>
          <p:nvPr/>
        </p:nvSpPr>
        <p:spPr>
          <a:xfrm>
            <a:off x="2260742" y="6151776"/>
            <a:ext cx="3251799" cy="2365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B64809-A4B7-5DC5-733B-D3AA2ABCEB9D}"/>
              </a:ext>
            </a:extLst>
          </p:cNvPr>
          <p:cNvSpPr/>
          <p:nvPr/>
        </p:nvSpPr>
        <p:spPr>
          <a:xfrm>
            <a:off x="2260742" y="3065936"/>
            <a:ext cx="3251799" cy="23655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50CB23-B97C-199B-3EDF-5483C6ECF936}"/>
              </a:ext>
            </a:extLst>
          </p:cNvPr>
          <p:cNvSpPr/>
          <p:nvPr/>
        </p:nvSpPr>
        <p:spPr>
          <a:xfrm>
            <a:off x="7448549" y="3330241"/>
            <a:ext cx="3800475" cy="236556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30B9F5-B03F-C760-7D9D-FCF0DEC9703D}"/>
              </a:ext>
            </a:extLst>
          </p:cNvPr>
          <p:cNvSpPr/>
          <p:nvPr/>
        </p:nvSpPr>
        <p:spPr>
          <a:xfrm>
            <a:off x="7448549" y="4850518"/>
            <a:ext cx="3800474" cy="236556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89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Community Input (Resident/Commuter Survey)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8B3B4-A6BF-3AF6-37B0-EAA076143964}"/>
              </a:ext>
            </a:extLst>
          </p:cNvPr>
          <p:cNvSpPr txBox="1"/>
          <p:nvPr/>
        </p:nvSpPr>
        <p:spPr>
          <a:xfrm>
            <a:off x="566423" y="1134854"/>
            <a:ext cx="4630808" cy="5538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Resident Housing Issues: 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Cost Burdened (Paying more than 30% of income toward housing costs)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Outdated housing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Lack of sufficient rental deposit or down payment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Housing Most needed</a:t>
            </a: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Rental Housing (Less than $1,250/Month)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For-Sale Housing (Less than $250,000)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Modern Move-In Ready Single-Family Homes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Ranch Homes/Single-Story Floor Plans</a:t>
            </a:r>
          </a:p>
          <a:p>
            <a:pPr marL="53975" marR="0" lvl="2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kern="1400" dirty="0">
              <a:solidFill>
                <a:srgbClr val="39A0ED"/>
              </a:solidFill>
              <a:highlight>
                <a:srgbClr val="FFFF00"/>
              </a:highlight>
              <a:latin typeface="Gill Sans MT" panose="020B0502020104020203"/>
              <a:ea typeface="Times New Roman" panose="02020603050405020304" pitchFamily="18" charset="0"/>
            </a:endParaRP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Non-Resident Commuters: </a:t>
            </a:r>
          </a:p>
          <a:p>
            <a:pPr marL="396875" marR="0" lvl="2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72% of non-regional residents would move to region if housing was available and affordable</a:t>
            </a: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12D2D-314E-CB6C-188D-001FA9D170F6}"/>
              </a:ext>
            </a:extLst>
          </p:cNvPr>
          <p:cNvSpPr txBox="1"/>
          <p:nvPr/>
        </p:nvSpPr>
        <p:spPr>
          <a:xfrm>
            <a:off x="6095999" y="1134854"/>
            <a:ext cx="40994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2,009 People Responded to Survey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8313338-5F33-E9F2-996C-51E3CE240F07}"/>
              </a:ext>
            </a:extLst>
          </p:cNvPr>
          <p:cNvGraphicFramePr>
            <a:graphicFrameLocks noGrp="1"/>
          </p:cNvGraphicFramePr>
          <p:nvPr/>
        </p:nvGraphicFramePr>
        <p:xfrm>
          <a:off x="5197231" y="1564077"/>
          <a:ext cx="6428344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1866293">
                  <a:extLst>
                    <a:ext uri="{9D8B030D-6E8A-4147-A177-3AD203B41FA5}">
                      <a16:colId xmlns:a16="http://schemas.microsoft.com/office/drawing/2014/main" val="743278011"/>
                    </a:ext>
                  </a:extLst>
                </a:gridCol>
                <a:gridCol w="3758809">
                  <a:extLst>
                    <a:ext uri="{9D8B030D-6E8A-4147-A177-3AD203B41FA5}">
                      <a16:colId xmlns:a16="http://schemas.microsoft.com/office/drawing/2014/main" val="1109567160"/>
                    </a:ext>
                  </a:extLst>
                </a:gridCol>
                <a:gridCol w="803242">
                  <a:extLst>
                    <a:ext uri="{9D8B030D-6E8A-4147-A177-3AD203B41FA5}">
                      <a16:colId xmlns:a16="http://schemas.microsoft.com/office/drawing/2014/main" val="3188894411"/>
                    </a:ext>
                  </a:extLst>
                </a:gridCol>
              </a:tblGrid>
              <a:tr h="11938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Region, North Carolina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Summary of Resident/Commuter Survey Results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884651"/>
                  </a:ext>
                </a:extLst>
              </a:tr>
              <a:tr h="119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Top Needs / Issues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Consensus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74363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Issues Experienced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within Region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Burdened (Paying more than 30% of income toward housing costs)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Outdated housing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21.3%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06134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Issues Negatively Impacting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Housing Market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High prices or rents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 Enough Housing/Rental Options (Few Vacancies)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Mismatch Between Local Jobs/Wages and Housing Costs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40.0%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27.1%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0189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Degree of Need for Future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Product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Rental Housing (Less than $1,250/Month)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For-Sale Housing (Less than $150,000)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For-Sale Housing ($150,000 - $250,000)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85.8*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83.1*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75.5*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76347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Degree of Need for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Styles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Ranch Homes/Single Floor Plan Units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Modern Move-In Ready Single-Family Homes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Low-Cost Fixer-Uppers (Single-Family Homes)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80.6*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78.1*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65.5*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459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Greatest Need for Housing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by Household Group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Millennials (Ages 25 to 44)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Middle Age (Ages 45 to 54)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Young Persons (Under Age 25)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11.3%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67408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Reasons for Not Relocating to County of Choice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High Prices or Rents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Lack of Sufficient Deposit or Down Payment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 Enough Housing/Rental Options to Choose From (Few Vacancies)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57.4%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17.1%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11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5C82A6-2919-1215-D091-372FEC6C0708}"/>
              </a:ext>
            </a:extLst>
          </p:cNvPr>
          <p:cNvSpPr txBox="1"/>
          <p:nvPr/>
        </p:nvSpPr>
        <p:spPr>
          <a:xfrm>
            <a:off x="5303344" y="5409733"/>
            <a:ext cx="6652360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Main Reason for Not Relocating to County of Choice:</a:t>
            </a: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5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High Housing Prices or Rents</a:t>
            </a:r>
          </a:p>
        </p:txBody>
      </p:sp>
    </p:spTree>
    <p:extLst>
      <p:ext uri="{BB962C8B-B14F-4D97-AF65-F5344CB8AC3E}">
        <p14:creationId xmlns:p14="http://schemas.microsoft.com/office/powerpoint/2010/main" val="827735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Community Input (Employer Survey)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8B3B4-A6BF-3AF6-37B0-EAA076143964}"/>
              </a:ext>
            </a:extLst>
          </p:cNvPr>
          <p:cNvSpPr txBox="1"/>
          <p:nvPr/>
        </p:nvSpPr>
        <p:spPr>
          <a:xfrm>
            <a:off x="6856438" y="1134854"/>
            <a:ext cx="4945304" cy="576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Noteworthy Responses: 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Over three-quarters 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(78.8%) of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employers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indicated that the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lack of affordable housing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adversely impacts employees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The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majority of employers 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indicated that they have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had difficulty attracting employees 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due to the area’s housing issues, while a notable share of respondents indicated that these issues have also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presented barriers in employee retention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227013" marR="0" lvl="2" indent="-173038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Over 30% 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of employers indicated they would consider 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expanding/hiring additional staff</a:t>
            </a:r>
            <a:r>
              <a:rPr kumimoji="0" lang="en-US" sz="20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if additional housing was provided in the </a:t>
            </a:r>
            <a:r>
              <a:rPr kumimoji="0" lang="en-US" sz="19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region.</a:t>
            </a:r>
            <a:endParaRPr kumimoji="0" lang="en-US" sz="2800" b="0" i="1" u="none" strike="noStrike" kern="14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12D2D-314E-CB6C-188D-001FA9D170F6}"/>
              </a:ext>
            </a:extLst>
          </p:cNvPr>
          <p:cNvSpPr txBox="1"/>
          <p:nvPr/>
        </p:nvSpPr>
        <p:spPr>
          <a:xfrm>
            <a:off x="1372384" y="1234911"/>
            <a:ext cx="410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214 Employers Responded to Survey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A8FAF7-5585-DB90-5D51-064474A3D57E}"/>
              </a:ext>
            </a:extLst>
          </p:cNvPr>
          <p:cNvGraphicFramePr>
            <a:graphicFrameLocks noGrp="1"/>
          </p:cNvGraphicFramePr>
          <p:nvPr/>
        </p:nvGraphicFramePr>
        <p:xfrm>
          <a:off x="460310" y="1704301"/>
          <a:ext cx="6302985" cy="4861560"/>
        </p:xfrm>
        <a:graphic>
          <a:graphicData uri="http://schemas.openxmlformats.org/drawingml/2006/table">
            <a:tbl>
              <a:tblPr firstRow="1" firstCol="1" bandRow="1"/>
              <a:tblGrid>
                <a:gridCol w="1829899">
                  <a:extLst>
                    <a:ext uri="{9D8B030D-6E8A-4147-A177-3AD203B41FA5}">
                      <a16:colId xmlns:a16="http://schemas.microsoft.com/office/drawing/2014/main" val="623631313"/>
                    </a:ext>
                  </a:extLst>
                </a:gridCol>
                <a:gridCol w="3710628">
                  <a:extLst>
                    <a:ext uri="{9D8B030D-6E8A-4147-A177-3AD203B41FA5}">
                      <a16:colId xmlns:a16="http://schemas.microsoft.com/office/drawing/2014/main" val="2808069826"/>
                    </a:ext>
                  </a:extLst>
                </a:gridCol>
                <a:gridCol w="762458">
                  <a:extLst>
                    <a:ext uri="{9D8B030D-6E8A-4147-A177-3AD203B41FA5}">
                      <a16:colId xmlns:a16="http://schemas.microsoft.com/office/drawing/2014/main" val="4271154752"/>
                    </a:ext>
                  </a:extLst>
                </a:gridCol>
              </a:tblGrid>
              <a:tr h="27109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Summary of Employer Survey Results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608189"/>
                  </a:ext>
                </a:extLst>
              </a:tr>
              <a:tr h="271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Findings / Needs / Issues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Consensus/ Share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50160"/>
                  </a:ext>
                </a:extLst>
              </a:tr>
              <a:tr h="271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Aspects Adversely Impacting Employees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Affordability of Housing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of Housing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56.4%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84185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Impacts for Employers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from Housing Issues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Difficulty Attracting Employees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Difficulty Retaining Employees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Adds to Company Costs/Expenses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28.4%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76524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 Housing Assistance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Provided by Employer 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 Not Currently Provide Housing Assistance to Employees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Provides Some Type of Housing Assistance to Employees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Not Directly Involved with Housing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56.2%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24.7%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19.1%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551984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Potential Housing Assistance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Provided by Employer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Would Not Consider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Maybe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Would Consider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47.7%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40.0%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12.3%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24337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Assistance Program Consideration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Participating in a Housing Resource Center/Website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Partnering with Others to Develop Employee Housing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Interest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46258"/>
                  </a:ext>
                </a:extLst>
              </a:tr>
              <a:tr h="271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Type of Housing Assistance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Provided by Employer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None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Employee Relocation Services/Reimbursements 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67.0%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19.0%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2281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Impact of Employer Housing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Tax Credit on Involvement in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Employee Housing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Unknown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More Likely to Offer Housing Assistance to Employees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More Likely to be Involved in Developing Employee Housing</a:t>
                      </a: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63.1%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22.3%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15.5%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339869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Consider Increasing Number of Employees if Adequate Housing Available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Unknown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Would Consider Expanding/Hiring Additional Staff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Would Not Consider Expanding/Hiring Additional Staff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40.4%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24.8%</a:t>
                      </a:r>
                      <a:endParaRPr lang="en-US" sz="11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997" marR="609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878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377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Community Input (Stakeholder Survey)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8B3B4-A6BF-3AF6-37B0-EAA076143964}"/>
              </a:ext>
            </a:extLst>
          </p:cNvPr>
          <p:cNvSpPr txBox="1"/>
          <p:nvPr/>
        </p:nvSpPr>
        <p:spPr>
          <a:xfrm>
            <a:off x="6540176" y="1134854"/>
            <a:ext cx="5349550" cy="599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Noteworthy Responses:</a:t>
            </a:r>
            <a:r>
              <a:rPr kumimoji="0" lang="en-US" sz="20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396875" marR="0" lvl="2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Most common housing issues include </a:t>
            </a: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availability and affordability</a:t>
            </a: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for lower-income residents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396875" marR="0" lvl="2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Homeowners </a:t>
            </a: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could benefit from: down payment assistance, home repair loans/grants, homebuyer education program, credit repair, and access to credit/home mortgages</a:t>
            </a:r>
            <a:endParaRPr kumimoji="0" lang="en-US" sz="2400" b="1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396875" marR="0" lvl="2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Renters</a:t>
            </a: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 could benefit from:  renter education program, rent guarantees for landlords, credit repair, and security deposit assistance</a:t>
            </a:r>
            <a:endParaRPr kumimoji="0" lang="en-US" sz="2400" b="1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4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12D2D-314E-CB6C-188D-001FA9D170F6}"/>
              </a:ext>
            </a:extLst>
          </p:cNvPr>
          <p:cNvSpPr txBox="1"/>
          <p:nvPr/>
        </p:nvSpPr>
        <p:spPr>
          <a:xfrm>
            <a:off x="1427221" y="1122799"/>
            <a:ext cx="437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143 Stakeholders Responded to Survey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0619A7-72FC-28F3-F3F3-B470A3E4F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22151"/>
              </p:ext>
            </p:extLst>
          </p:nvPr>
        </p:nvGraphicFramePr>
        <p:xfrm>
          <a:off x="460310" y="1445964"/>
          <a:ext cx="6043040" cy="5143500"/>
        </p:xfrm>
        <a:graphic>
          <a:graphicData uri="http://schemas.openxmlformats.org/drawingml/2006/table">
            <a:tbl>
              <a:tblPr firstRow="1" firstCol="1" bandRow="1"/>
              <a:tblGrid>
                <a:gridCol w="1837629">
                  <a:extLst>
                    <a:ext uri="{9D8B030D-6E8A-4147-A177-3AD203B41FA5}">
                      <a16:colId xmlns:a16="http://schemas.microsoft.com/office/drawing/2014/main" val="3019894517"/>
                    </a:ext>
                  </a:extLst>
                </a:gridCol>
                <a:gridCol w="3433465">
                  <a:extLst>
                    <a:ext uri="{9D8B030D-6E8A-4147-A177-3AD203B41FA5}">
                      <a16:colId xmlns:a16="http://schemas.microsoft.com/office/drawing/2014/main" val="3944061477"/>
                    </a:ext>
                  </a:extLst>
                </a:gridCol>
                <a:gridCol w="771946">
                  <a:extLst>
                    <a:ext uri="{9D8B030D-6E8A-4147-A177-3AD203B41FA5}">
                      <a16:colId xmlns:a16="http://schemas.microsoft.com/office/drawing/2014/main" val="1239093707"/>
                    </a:ext>
                  </a:extLst>
                </a:gridCol>
              </a:tblGrid>
              <a:tr h="22026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Carolina Core Region, North Carolina</a:t>
                      </a:r>
                      <a:endParaRPr lang="en-US" sz="11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Summary of Stakeholder Survey Results</a:t>
                      </a:r>
                      <a:endParaRPr lang="en-US" sz="11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6246"/>
                  </a:ext>
                </a:extLst>
              </a:tr>
              <a:tr h="1101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US" sz="11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Top Needs / Issues</a:t>
                      </a:r>
                      <a:endParaRPr lang="en-US" sz="11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400" dirty="0">
                          <a:solidFill>
                            <a:srgbClr val="FFFFFF"/>
                          </a:solidFill>
                          <a:effectLst/>
                          <a:highlight>
                            <a:srgbClr val="25597D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Consensus </a:t>
                      </a:r>
                      <a:endParaRPr lang="en-US" sz="1100" kern="1400" dirty="0">
                        <a:effectLst/>
                        <a:highlight>
                          <a:srgbClr val="25597D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821628"/>
                  </a:ext>
                </a:extLst>
              </a:tr>
              <a:tr h="22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Issues Prevalent in Area/Region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Affordability of Housing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of Housing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95.1%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93.5%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193865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Options to Reduce Housing Issues among Homeowners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Down Payment Assistance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 Repair Loans/Grants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Homebuyer Education Program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Credit Repair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Access to Credit/Home Mortgages 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56.2%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53.7%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48.8%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47.1%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46.3%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47692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Options to Reduce Housing Issues among Renters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Renter Education Program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Rent Guarantees for Landlords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Credit Repair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Security Deposit Assistance 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50.4%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48.8%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47.1%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46.3%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673414"/>
                  </a:ext>
                </a:extLst>
              </a:tr>
              <a:tr h="33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Common Barriers/Obstacles to Affordable Residential Development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Labor/Materials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Land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Infrastructure 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64.5%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62.9%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55.7%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561874"/>
                  </a:ext>
                </a:extLst>
              </a:tr>
              <a:tr h="33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Options to Reduce/Eliminate Barriers to Residential Development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Collaboration between Public and Private Sectors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Government Assistance with Infrastructure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Revisit/Modify Zoning (e.g., Density, Setbacks, etc.)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60.3%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48.8%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43.8%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998583"/>
                  </a:ext>
                </a:extLst>
              </a:tr>
              <a:tr h="33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Priority of Income Levels for Homeowners/Homebuyers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$40,001 to $60,000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$40,000 or less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$60,001 to $80,000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1.8*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2.3*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2.3*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461633"/>
                  </a:ext>
                </a:extLst>
              </a:tr>
              <a:tr h="22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Priority of Income Levels for Homeowners/Homebuyers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$40,000 or less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$40,001 to $60,000</a:t>
                      </a: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1.4*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1.9*</a:t>
                      </a:r>
                      <a:endParaRPr lang="en-US" sz="105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903082"/>
                  </a:ext>
                </a:extLst>
              </a:tr>
              <a:tr h="22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Needs by Bedroom Type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Two-Bedroom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Three-Bedroom or Larger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1.8*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1.9*</a:t>
                      </a:r>
                      <a:endParaRPr lang="en-US" sz="1050" kern="1400" dirty="0">
                        <a:effectLst/>
                        <a:highlight>
                          <a:srgbClr val="D9D9D9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47532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Needs by Market Segment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Young Families (Parents Under Age 30)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Single-Parent Households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Established Families (Parents Ages 30+)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Frail Elderly (Ages 65+ with Physical Issues)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Seniors (Ages 62+)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3.4*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3.7*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4.9*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5.8*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6.1*</a:t>
                      </a:r>
                      <a:endParaRPr lang="en-US" sz="1050" kern="14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60" marR="495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92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210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8DBEDE-0621-978F-D925-D72B975A350F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Community Input (Stakeholder Survey)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8B3B4-A6BF-3AF6-37B0-EAA076143964}"/>
              </a:ext>
            </a:extLst>
          </p:cNvPr>
          <p:cNvSpPr txBox="1"/>
          <p:nvPr/>
        </p:nvSpPr>
        <p:spPr>
          <a:xfrm>
            <a:off x="460310" y="978546"/>
            <a:ext cx="11346025" cy="147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400" cap="none" spc="0" normalizeH="0" baseline="0" noProof="0" dirty="0">
              <a:ln>
                <a:noFill/>
              </a:ln>
              <a:solidFill>
                <a:srgbClr val="39A0ED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  <a:p>
            <a:pPr marL="53975" marR="0" lvl="2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Development Costs,  Availability of Land, and Land/Zoning Regulations </a:t>
            </a: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cited as </a:t>
            </a:r>
            <a:r>
              <a:rPr kumimoji="0" lang="en-US" sz="2400" b="1" i="0" u="none" strike="noStrike" kern="1400" cap="none" spc="0" normalizeH="0" baseline="0" noProof="0" dirty="0">
                <a:ln>
                  <a:noFill/>
                </a:ln>
                <a:solidFill>
                  <a:srgbClr val="39A0ED"/>
                </a:solidFill>
                <a:effectLst/>
                <a:uLnTx/>
                <a:uFillTx/>
                <a:latin typeface="Gill Sans MT" panose="020B0502020104020203"/>
                <a:ea typeface="Times New Roman" panose="02020603050405020304" pitchFamily="18" charset="0"/>
                <a:cs typeface="+mn-cs"/>
              </a:rPr>
              <a:t>most common barriers to development.</a:t>
            </a:r>
          </a:p>
          <a:p>
            <a:pPr marL="53975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4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Gill Sans MT" panose="020B0502020104020203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C7F8D7-43D7-90B5-8A66-95D423E1D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27914"/>
              </p:ext>
            </p:extLst>
          </p:nvPr>
        </p:nvGraphicFramePr>
        <p:xfrm>
          <a:off x="422986" y="2012304"/>
          <a:ext cx="11346025" cy="3338776"/>
        </p:xfrm>
        <a:graphic>
          <a:graphicData uri="http://schemas.openxmlformats.org/drawingml/2006/table">
            <a:tbl>
              <a:tblPr firstRow="1" firstCol="1" bandRow="1"/>
              <a:tblGrid>
                <a:gridCol w="4736843">
                  <a:extLst>
                    <a:ext uri="{9D8B030D-6E8A-4147-A177-3AD203B41FA5}">
                      <a16:colId xmlns:a16="http://schemas.microsoft.com/office/drawing/2014/main" val="556454256"/>
                    </a:ext>
                  </a:extLst>
                </a:gridCol>
                <a:gridCol w="936171">
                  <a:extLst>
                    <a:ext uri="{9D8B030D-6E8A-4147-A177-3AD203B41FA5}">
                      <a16:colId xmlns:a16="http://schemas.microsoft.com/office/drawing/2014/main" val="1138826552"/>
                    </a:ext>
                  </a:extLst>
                </a:gridCol>
                <a:gridCol w="4634523">
                  <a:extLst>
                    <a:ext uri="{9D8B030D-6E8A-4147-A177-3AD203B41FA5}">
                      <a16:colId xmlns:a16="http://schemas.microsoft.com/office/drawing/2014/main" val="431517301"/>
                    </a:ext>
                  </a:extLst>
                </a:gridCol>
                <a:gridCol w="1038488">
                  <a:extLst>
                    <a:ext uri="{9D8B030D-6E8A-4147-A177-3AD203B41FA5}">
                      <a16:colId xmlns:a16="http://schemas.microsoft.com/office/drawing/2014/main" val="4107179055"/>
                    </a:ext>
                  </a:extLst>
                </a:gridCol>
              </a:tblGrid>
              <a:tr h="24651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Common Barriers/Obstacles to Affordable Residential Development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93516"/>
                  </a:ext>
                </a:extLst>
              </a:tr>
              <a:tr h="493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Barrier/Obstacle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Barrier/Obstacle</a:t>
                      </a:r>
                      <a:endParaRPr lang="en-US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</a:t>
                      </a:r>
                      <a:endParaRPr lang="en-US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5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32676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Labor/Materials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Financing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27.4%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770206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Land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62.9%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Lack of Public Transportation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19.4%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962914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Cost of Infrastructure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Uncertainty of Community Housing Needs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912088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of Land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Government Fees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925693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Land/Zoning Regulations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Lack of Community Services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58347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Community Support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Deed/Title Complexity/Heirs Issues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301609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Local Government Regulations ("Red Tape")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Lack of Parking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533945"/>
                  </a:ext>
                </a:extLst>
              </a:tr>
              <a:tr h="2465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Lack of Infrastructure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58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094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07D2E-C2E4-CA18-0450-F16AE103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1137-0DC6-F6C9-40F4-001B94C253C2}"/>
              </a:ext>
            </a:extLst>
          </p:cNvPr>
          <p:cNvSpPr txBox="1">
            <a:spLocks/>
          </p:cNvSpPr>
          <p:nvPr/>
        </p:nvSpPr>
        <p:spPr>
          <a:xfrm>
            <a:off x="391887" y="211196"/>
            <a:ext cx="11390538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Other Data Sets &amp; Information Provided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map of the state of texas&#10;&#10;Description automatically generated">
            <a:extLst>
              <a:ext uri="{FF2B5EF4-FFF2-40B4-BE49-F238E27FC236}">
                <a16:creationId xmlns:a16="http://schemas.microsoft.com/office/drawing/2014/main" id="{29D066AF-82AC-743A-549D-4376EAB2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87391"/>
            <a:ext cx="6166835" cy="465570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0A25D8-4BCA-6125-8EEE-CAC97960E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71368"/>
              </p:ext>
            </p:extLst>
          </p:nvPr>
        </p:nvGraphicFramePr>
        <p:xfrm>
          <a:off x="6243035" y="1434394"/>
          <a:ext cx="5751817" cy="4361700"/>
        </p:xfrm>
        <a:graphic>
          <a:graphicData uri="http://schemas.openxmlformats.org/drawingml/2006/table">
            <a:tbl>
              <a:tblPr firstRow="1" firstCol="1" bandRow="1"/>
              <a:tblGrid>
                <a:gridCol w="2970200">
                  <a:extLst>
                    <a:ext uri="{9D8B030D-6E8A-4147-A177-3AD203B41FA5}">
                      <a16:colId xmlns:a16="http://schemas.microsoft.com/office/drawing/2014/main" val="877926365"/>
                    </a:ext>
                  </a:extLst>
                </a:gridCol>
                <a:gridCol w="2781617">
                  <a:extLst>
                    <a:ext uri="{9D8B030D-6E8A-4147-A177-3AD203B41FA5}">
                      <a16:colId xmlns:a16="http://schemas.microsoft.com/office/drawing/2014/main" val="2881774733"/>
                    </a:ext>
                  </a:extLst>
                </a:gridCol>
              </a:tblGrid>
              <a:tr h="15577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EEAF6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Housing Investor/Lender</a:t>
                      </a:r>
                      <a:endParaRPr lang="en-US" sz="900" kern="1400" dirty="0">
                        <a:effectLst/>
                        <a:highlight>
                          <a:srgbClr val="DEEAF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87243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Atlantic Bay Mortgage Group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4"/>
                        </a:rPr>
                        <a:t>www.atlanticbay.com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675410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Bridgewell Capital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5"/>
                        </a:rPr>
                        <a:t>https://www.bridgewellcapital.com/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845842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Churchill Stateside Group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6"/>
                        </a:rPr>
                        <a:t>https://csgfirst.com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581543"/>
                  </a:ext>
                </a:extLst>
              </a:tr>
              <a:tr h="3115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Community Affordable Housing Equity Corporation (CAHEC)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7"/>
                        </a:rPr>
                        <a:t>www.cahec.com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08127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Crosland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8"/>
                        </a:rPr>
                        <a:t>https://www.crosland.com/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88893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Drucker and Falk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9"/>
                        </a:rPr>
                        <a:t>https://www.druckerandfalk.com/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307513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Greenhawk Corp.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0"/>
                        </a:rPr>
                        <a:t>https://www.greenhawkcorp.com/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200617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Greystone Affordable Housing Initiatives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1"/>
                        </a:rPr>
                        <a:t>www.greystone.com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222776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Hawthorne Residential Partners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2"/>
                        </a:rPr>
                        <a:t>https://www.hrpliving.com/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338699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Homestar Financial Corporation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3"/>
                        </a:rPr>
                        <a:t>www.homestarfc.com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4430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HomeTrust Bank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4"/>
                        </a:rPr>
                        <a:t>https://htb.com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78456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KRP Investments, Inc. 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None Found; Phone: 336-817-9400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261531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Movement Mortgage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5"/>
                        </a:rPr>
                        <a:t>https://movement.com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5747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North Carolina Housing Finance Agency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6"/>
                        </a:rPr>
                        <a:t>www.nchfa.com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906075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PNC Bank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7"/>
                        </a:rPr>
                        <a:t>www.pnc.com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465034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RedStone Equity Partners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8"/>
                        </a:rPr>
                        <a:t>https://rsequity.com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04076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Redwood Housing Partners, LLC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19"/>
                        </a:rPr>
                        <a:t>https://redwoodhousing.com/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14727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Rural Partners Network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0"/>
                        </a:rPr>
                        <a:t>https://www.rural.gov/community-networks/nc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312786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State Employees Credit Union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1"/>
                        </a:rPr>
                        <a:t>https://www.ncsecu.org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554828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Steele Properties, LLC 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2"/>
                        </a:rPr>
                        <a:t>https://www.steelellc.com/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851836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Sweetwater Capital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3"/>
                        </a:rPr>
                        <a:t>https://www.sweetwatercap.us/about-us/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388705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United States Department of Agriculture (USDA)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4"/>
                        </a:rPr>
                        <a:t>www.rd.usda.gov/nc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195736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Wells Fargo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5"/>
                        </a:rPr>
                        <a:t>www.wellsfargo.com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767052"/>
                  </a:ext>
                </a:extLst>
              </a:tr>
              <a:tr h="15577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highlight>
                            <a:srgbClr val="DEEAF6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Foundations/Nonprofits</a:t>
                      </a:r>
                      <a:endParaRPr lang="en-US" sz="900" kern="1400" dirty="0">
                        <a:effectLst/>
                        <a:highlight>
                          <a:srgbClr val="DEEAF6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126036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DHIC, Inc. 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6"/>
                        </a:rPr>
                        <a:t>https://dhic.org/</a:t>
                      </a:r>
                      <a:r>
                        <a:rPr lang="en-US" sz="900" kern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027"/>
                  </a:ext>
                </a:extLst>
              </a:tr>
              <a:tr h="1557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Dogwood Health Trust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sng" kern="1400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hlinkClick r:id="rId27"/>
                        </a:rPr>
                        <a:t>https://dogwoodhealthtrust.org</a:t>
                      </a:r>
                      <a:endParaRPr lang="en-US" sz="9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687" marR="546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813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7C3998E-6B67-730A-7BEA-DC423609E3B0}"/>
              </a:ext>
            </a:extLst>
          </p:cNvPr>
          <p:cNvSpPr txBox="1"/>
          <p:nvPr/>
        </p:nvSpPr>
        <p:spPr>
          <a:xfrm>
            <a:off x="197148" y="1019426"/>
            <a:ext cx="5924937" cy="400494"/>
          </a:xfrm>
          <a:prstGeom prst="rect">
            <a:avLst/>
          </a:prstGeom>
          <a:solidFill>
            <a:srgbClr val="39A0ED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</a:pP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Potential Sites (Over 300 Identified)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43AB6-A85C-E33B-91B5-535A9EC9F2A1}"/>
              </a:ext>
            </a:extLst>
          </p:cNvPr>
          <p:cNvSpPr txBox="1"/>
          <p:nvPr/>
        </p:nvSpPr>
        <p:spPr>
          <a:xfrm>
            <a:off x="6209701" y="1033900"/>
            <a:ext cx="5785151" cy="400494"/>
          </a:xfrm>
          <a:prstGeom prst="rect">
            <a:avLst/>
          </a:prstGeom>
          <a:solidFill>
            <a:srgbClr val="39A0ED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</a:pPr>
            <a:r>
              <a:rPr lang="en-US" sz="20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Possible Development Partners (Over 100 Identified)</a:t>
            </a:r>
          </a:p>
        </p:txBody>
      </p:sp>
    </p:spTree>
    <p:extLst>
      <p:ext uri="{BB962C8B-B14F-4D97-AF65-F5344CB8AC3E}">
        <p14:creationId xmlns:p14="http://schemas.microsoft.com/office/powerpoint/2010/main" val="2847943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F639B-4F7B-9B24-5B12-6FA0655897C6}"/>
              </a:ext>
            </a:extLst>
          </p:cNvPr>
          <p:cNvSpPr txBox="1">
            <a:spLocks/>
          </p:cNvSpPr>
          <p:nvPr/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Action Plan Recommendations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90CE9-548A-EE99-9966-BBB0B158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987285"/>
            <a:ext cx="4962525" cy="239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CF3A8-F824-A502-0E7F-7A9C2C410BAF}"/>
              </a:ext>
            </a:extLst>
          </p:cNvPr>
          <p:cNvSpPr txBox="1">
            <a:spLocks/>
          </p:cNvSpPr>
          <p:nvPr/>
        </p:nvSpPr>
        <p:spPr>
          <a:xfrm>
            <a:off x="6093490" y="1953901"/>
            <a:ext cx="5750714" cy="404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Develop Housing Plans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Goal Setting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Capacity Building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Marketing and Outreach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Development of Housing Resource Center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Implement/Modify Policies</a:t>
            </a:r>
          </a:p>
          <a:p>
            <a:pPr marL="457200" marR="0" lvl="0" indent="-4572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Clr>
                <a:srgbClr val="4590B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Support Residential Development Near Community Services</a:t>
            </a:r>
          </a:p>
        </p:txBody>
      </p:sp>
    </p:spTree>
    <p:extLst>
      <p:ext uri="{BB962C8B-B14F-4D97-AF65-F5344CB8AC3E}">
        <p14:creationId xmlns:p14="http://schemas.microsoft.com/office/powerpoint/2010/main" val="315679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D10092-A860-4EFB-963F-A14DA3648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Rolls of blueprints">
            <a:extLst>
              <a:ext uri="{FF2B5EF4-FFF2-40B4-BE49-F238E27FC236}">
                <a16:creationId xmlns:a16="http://schemas.microsoft.com/office/drawing/2014/main" id="{6ECCDFC5-5E5D-5325-C6A6-03224A8FA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" b="13502"/>
          <a:stretch/>
        </p:blipFill>
        <p:spPr>
          <a:xfrm>
            <a:off x="76220" y="10"/>
            <a:ext cx="12191980" cy="68579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2AE21D8-AAE6-201D-8B57-790EF198D7AE}"/>
              </a:ext>
            </a:extLst>
          </p:cNvPr>
          <p:cNvSpPr txBox="1">
            <a:spLocks/>
          </p:cNvSpPr>
          <p:nvPr/>
        </p:nvSpPr>
        <p:spPr>
          <a:xfrm>
            <a:off x="609016" y="431528"/>
            <a:ext cx="3412067" cy="1372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Contact: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F2DF6-846E-CCFE-1D01-A056D18E836D}"/>
              </a:ext>
            </a:extLst>
          </p:cNvPr>
          <p:cNvSpPr txBox="1"/>
          <p:nvPr/>
        </p:nvSpPr>
        <p:spPr>
          <a:xfrm>
            <a:off x="612844" y="1383732"/>
            <a:ext cx="3565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Patrick Bowen</a:t>
            </a:r>
          </a:p>
          <a:p>
            <a:r>
              <a:rPr lang="en-US" b="1" dirty="0">
                <a:solidFill>
                  <a:schemeClr val="bg1"/>
                </a:solidFill>
              </a:rPr>
              <a:t>Bowen National Research</a:t>
            </a:r>
          </a:p>
          <a:p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Patrickb@bowennational.com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614-833-9300</a:t>
            </a:r>
          </a:p>
          <a:p>
            <a:r>
              <a:rPr lang="en-US" b="1" dirty="0">
                <a:solidFill>
                  <a:schemeClr val="bg1"/>
                </a:solidFill>
              </a:rPr>
              <a:t>www.bowennational.com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A24B78-E1F1-06CA-1516-D39F8F6A37D5}"/>
              </a:ext>
            </a:extLst>
          </p:cNvPr>
          <p:cNvSpPr/>
          <p:nvPr/>
        </p:nvSpPr>
        <p:spPr>
          <a:xfrm>
            <a:off x="4442342" y="2967335"/>
            <a:ext cx="3307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680A4-B2EB-950A-0F36-858E5C5D1878}"/>
              </a:ext>
            </a:extLst>
          </p:cNvPr>
          <p:cNvSpPr txBox="1"/>
          <p:nvPr/>
        </p:nvSpPr>
        <p:spPr>
          <a:xfrm>
            <a:off x="753979" y="3505200"/>
            <a:ext cx="31843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Study Available at: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marL="0" marR="0"/>
            <a:r>
              <a:rPr lang="en-US" sz="1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algn="ctr"/>
            <a:r>
              <a:rPr lang="en-US" sz="1800" b="1" u="sng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https://www.ncrealtors.org/carolina-core-housing-study-reports/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Note: Individual County Chapters Also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FD7F3-8E1C-AF15-2230-03E2D1F31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639" y="3890665"/>
            <a:ext cx="681038" cy="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6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5D09-A5FF-41BF-8B93-AFD76A03EBBE}"/>
              </a:ext>
            </a:extLst>
          </p:cNvPr>
          <p:cNvSpPr txBox="1">
            <a:spLocks/>
          </p:cNvSpPr>
          <p:nvPr/>
        </p:nvSpPr>
        <p:spPr>
          <a:xfrm>
            <a:off x="45720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Overall Household Growth Trends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5996E-6B3F-6274-F7B5-07ED26AB53E1}"/>
              </a:ext>
            </a:extLst>
          </p:cNvPr>
          <p:cNvSpPr txBox="1"/>
          <p:nvPr/>
        </p:nvSpPr>
        <p:spPr>
          <a:xfrm>
            <a:off x="457200" y="1134854"/>
            <a:ext cx="11378734" cy="12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" marR="0"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number of households </a:t>
            </a:r>
            <a:r>
              <a:rPr lang="en-US" sz="24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the region </a:t>
            </a:r>
            <a:r>
              <a:rPr lang="en-US" sz="24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grew significantly </a:t>
            </a:r>
            <a:r>
              <a:rPr lang="en-US" sz="24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since 2010, </a:t>
            </a:r>
            <a:r>
              <a:rPr lang="en-US" sz="24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increasing by 125,661 (12.2%)</a:t>
            </a:r>
            <a:r>
              <a:rPr lang="en-US" sz="24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The region’s growth rates are slightly below the state average.  The region is projected to </a:t>
            </a:r>
            <a:r>
              <a:rPr lang="en-US" sz="2400" b="1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 28,930 households </a:t>
            </a:r>
            <a:r>
              <a:rPr lang="en-US" sz="2400" dirty="0">
                <a:solidFill>
                  <a:srgbClr val="39A0E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between 2023 and 2028.  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CDE899-3AD2-C7BA-8590-D196E546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6" y="2387376"/>
            <a:ext cx="6063059" cy="384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D807A9B-A473-8BE0-D067-2AB265DCBA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640643"/>
              </p:ext>
            </p:extLst>
          </p:nvPr>
        </p:nvGraphicFramePr>
        <p:xfrm>
          <a:off x="6096001" y="2387375"/>
          <a:ext cx="5953644" cy="3841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041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DBAF1C-693D-B591-F4A9-DB8C252EE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0" y="1032305"/>
            <a:ext cx="8430946" cy="56986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08F71D-439A-4D1B-9432-C2CF6C718F11}"/>
              </a:ext>
            </a:extLst>
          </p:cNvPr>
          <p:cNvSpPr txBox="1">
            <a:spLocks/>
          </p:cNvSpPr>
          <p:nvPr/>
        </p:nvSpPr>
        <p:spPr>
          <a:xfrm>
            <a:off x="45720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Percent Change in Households (2023-2028)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F7F36-3A0B-3F0B-D4FD-B519FA1C26E6}"/>
              </a:ext>
            </a:extLst>
          </p:cNvPr>
          <p:cNvSpPr txBox="1"/>
          <p:nvPr/>
        </p:nvSpPr>
        <p:spPr>
          <a:xfrm>
            <a:off x="8562886" y="1202973"/>
            <a:ext cx="3165693" cy="5077737"/>
          </a:xfrm>
          <a:prstGeom prst="rect">
            <a:avLst/>
          </a:prstGeom>
          <a:solidFill>
            <a:srgbClr val="39A0ED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</a:pP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US" sz="19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greatest household growth </a:t>
            </a: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projected to occur along the I-40 corridor, generally between </a:t>
            </a:r>
            <a:r>
              <a:rPr lang="en-US" sz="19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Davie and Alamance counties</a:t>
            </a: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and </a:t>
            </a:r>
            <a:r>
              <a:rPr lang="en-US" sz="19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extending southeast to Cumberland County</a:t>
            </a: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 Johnston County has the greatest projected percent increase (7.2%) in new households, as well as the number of new households (6,254).  The counties of </a:t>
            </a:r>
            <a:r>
              <a:rPr lang="en-US" sz="19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Forsyth and Guilford </a:t>
            </a: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will both add over </a:t>
            </a:r>
            <a:r>
              <a:rPr lang="en-US" sz="1900" b="1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4,000 new households</a:t>
            </a:r>
            <a:r>
              <a:rPr lang="en-US" sz="1900" kern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6F854-F787-51ED-FBAF-3876BBEAF3B2}"/>
              </a:ext>
            </a:extLst>
          </p:cNvPr>
          <p:cNvSpPr txBox="1"/>
          <p:nvPr/>
        </p:nvSpPr>
        <p:spPr>
          <a:xfrm>
            <a:off x="502267" y="4427620"/>
            <a:ext cx="3455172" cy="1785104"/>
          </a:xfrm>
          <a:prstGeom prst="rect">
            <a:avLst/>
          </a:prstGeom>
          <a:solidFill>
            <a:srgbClr val="255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 of 3 subject counties are projected to grow:</a:t>
            </a: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Guilford: 5,157 Households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Randolph: 473 Households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Rockingham: -2 Households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2CA7AB-9252-89BD-A80C-1DBAB1DA4DF6}"/>
              </a:ext>
            </a:extLst>
          </p:cNvPr>
          <p:cNvSpPr/>
          <p:nvPr/>
        </p:nvSpPr>
        <p:spPr>
          <a:xfrm>
            <a:off x="569495" y="5125453"/>
            <a:ext cx="3320716" cy="721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8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B1B5-630B-627F-BCEC-45EC22737B66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Renter Households by Income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0F8A3-8C31-D26C-37F2-38721FB96EE8}"/>
              </a:ext>
            </a:extLst>
          </p:cNvPr>
          <p:cNvSpPr txBox="1"/>
          <p:nvPr/>
        </p:nvSpPr>
        <p:spPr>
          <a:xfrm>
            <a:off x="583140" y="1581466"/>
            <a:ext cx="36067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5597D"/>
                </a:solidFill>
              </a:rPr>
              <a:t>Most renter household growth is projected to be among those earning $50k+, while the majority of renter households will continue to earn less than $50k in most counties.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0E805E-0493-875A-4A35-047926AF8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059552"/>
              </p:ext>
            </p:extLst>
          </p:nvPr>
        </p:nvGraphicFramePr>
        <p:xfrm>
          <a:off x="4189863" y="1255594"/>
          <a:ext cx="7541826" cy="5469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1970634-0FD0-92F7-C189-B10B0B7501F3}"/>
              </a:ext>
            </a:extLst>
          </p:cNvPr>
          <p:cNvSpPr txBox="1"/>
          <p:nvPr/>
        </p:nvSpPr>
        <p:spPr>
          <a:xfrm>
            <a:off x="6697460" y="1325776"/>
            <a:ext cx="25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Carolina Core Region</a:t>
            </a:r>
          </a:p>
        </p:txBody>
      </p:sp>
    </p:spTree>
    <p:extLst>
      <p:ext uri="{BB962C8B-B14F-4D97-AF65-F5344CB8AC3E}">
        <p14:creationId xmlns:p14="http://schemas.microsoft.com/office/powerpoint/2010/main" val="63582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5A967-CD4F-3710-AFCA-0EA6FC68F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55127-FAB5-75A6-CE83-ABFB1DDF3056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Renter Households by Income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9CD7E9A-CE7D-DB6F-242D-0E22D4C22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430847"/>
              </p:ext>
            </p:extLst>
          </p:nvPr>
        </p:nvGraphicFramePr>
        <p:xfrm>
          <a:off x="341194" y="150126"/>
          <a:ext cx="11570363" cy="661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CCFDA8-5877-71A8-F68A-B722DAAD3272}"/>
              </a:ext>
            </a:extLst>
          </p:cNvPr>
          <p:cNvSpPr/>
          <p:nvPr/>
        </p:nvSpPr>
        <p:spPr>
          <a:xfrm>
            <a:off x="536875" y="4536438"/>
            <a:ext cx="1578526" cy="20955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C662B1-8BB6-2CE7-4BF9-7B4DB0E3350A}"/>
              </a:ext>
            </a:extLst>
          </p:cNvPr>
          <p:cNvSpPr/>
          <p:nvPr/>
        </p:nvSpPr>
        <p:spPr>
          <a:xfrm>
            <a:off x="709083" y="2514562"/>
            <a:ext cx="1406320" cy="20955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59BAC8-4ACB-0C6D-F76F-80BBA53824AF}"/>
              </a:ext>
            </a:extLst>
          </p:cNvPr>
          <p:cNvSpPr/>
          <p:nvPr/>
        </p:nvSpPr>
        <p:spPr>
          <a:xfrm>
            <a:off x="460310" y="4745987"/>
            <a:ext cx="1655091" cy="31733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8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40F99-048D-1AD1-22C3-893934D0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C5E7-3479-2BCF-9123-7A52A469E823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Owner Households by Income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09C42-3825-CF18-353D-F1E48655D915}"/>
              </a:ext>
            </a:extLst>
          </p:cNvPr>
          <p:cNvSpPr txBox="1"/>
          <p:nvPr/>
        </p:nvSpPr>
        <p:spPr>
          <a:xfrm>
            <a:off x="460310" y="2134002"/>
            <a:ext cx="4773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5597D"/>
                </a:solidFill>
              </a:rPr>
              <a:t>Most owner household growth is projected to be among those earning $100k+, while roughly two-thirds of owner households will continue to earn </a:t>
            </a:r>
            <a:r>
              <a:rPr lang="en-US" sz="2800" b="1" u="sng" dirty="0">
                <a:solidFill>
                  <a:srgbClr val="25597D"/>
                </a:solidFill>
              </a:rPr>
              <a:t>less than </a:t>
            </a:r>
            <a:r>
              <a:rPr lang="en-US" sz="2800" b="1" dirty="0">
                <a:solidFill>
                  <a:srgbClr val="25597D"/>
                </a:solidFill>
              </a:rPr>
              <a:t>$100k in most counties</a:t>
            </a:r>
            <a:r>
              <a:rPr lang="en-US" sz="2000" b="1" dirty="0">
                <a:solidFill>
                  <a:srgbClr val="25597D"/>
                </a:solidFill>
              </a:rPr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4F8213F-3E87-4B45-890C-A49A97F68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848292"/>
              </p:ext>
            </p:extLst>
          </p:nvPr>
        </p:nvGraphicFramePr>
        <p:xfrm>
          <a:off x="5260164" y="1238109"/>
          <a:ext cx="6471525" cy="548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FEE7B5-5E1E-D5D9-550B-A591E1102D49}"/>
              </a:ext>
            </a:extLst>
          </p:cNvPr>
          <p:cNvSpPr txBox="1"/>
          <p:nvPr/>
        </p:nvSpPr>
        <p:spPr>
          <a:xfrm>
            <a:off x="7232610" y="1377686"/>
            <a:ext cx="25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Carolina Core Region</a:t>
            </a:r>
          </a:p>
        </p:txBody>
      </p:sp>
    </p:spTree>
    <p:extLst>
      <p:ext uri="{BB962C8B-B14F-4D97-AF65-F5344CB8AC3E}">
        <p14:creationId xmlns:p14="http://schemas.microsoft.com/office/powerpoint/2010/main" val="63972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D86FC-8197-761E-BDED-3E891B6C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6BC14-C18B-D02C-D33A-1BFC6E2BED81}"/>
              </a:ext>
            </a:extLst>
          </p:cNvPr>
          <p:cNvSpPr txBox="1">
            <a:spLocks/>
          </p:cNvSpPr>
          <p:nvPr/>
        </p:nvSpPr>
        <p:spPr>
          <a:xfrm>
            <a:off x="460310" y="565759"/>
            <a:ext cx="11271379" cy="569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Demographics – Owner Households by Income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A16F3F-4CC0-7D5F-0F9C-B84C6B732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715700"/>
              </p:ext>
            </p:extLst>
          </p:nvPr>
        </p:nvGraphicFramePr>
        <p:xfrm>
          <a:off x="354842" y="368491"/>
          <a:ext cx="11564082" cy="636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2A9B4-62D4-6EE0-CD1C-0AA272854515}"/>
              </a:ext>
            </a:extLst>
          </p:cNvPr>
          <p:cNvSpPr/>
          <p:nvPr/>
        </p:nvSpPr>
        <p:spPr>
          <a:xfrm>
            <a:off x="641446" y="2596726"/>
            <a:ext cx="1624082" cy="28295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377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FD154C8BA91469FF0BE1EB0DED2FB" ma:contentTypeVersion="4" ma:contentTypeDescription="Create a new document." ma:contentTypeScope="" ma:versionID="131d7b26bafa9ac8de3c4646adb8ad5f">
  <xsd:schema xmlns:xsd="http://www.w3.org/2001/XMLSchema" xmlns:xs="http://www.w3.org/2001/XMLSchema" xmlns:p="http://schemas.microsoft.com/office/2006/metadata/properties" xmlns:ns3="30a35805-515a-425f-bee0-9667700b47d3" targetNamespace="http://schemas.microsoft.com/office/2006/metadata/properties" ma:root="true" ma:fieldsID="67ba6cdd65fb94f500c5decfb943b254" ns3:_="">
    <xsd:import namespace="30a35805-515a-425f-bee0-9667700b47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35805-515a-425f-bee0-9667700b4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352FB1-81AF-408B-965F-F0CD882AA2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A2D295-F50C-4AE9-9202-A557C13790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a35805-515a-425f-bee0-9667700b4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616906-70C2-4B55-9F14-C952D902B4C3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30a35805-515a-425f-bee0-9667700b47d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39025</TotalTime>
  <Words>5050</Words>
  <Application>Microsoft Office PowerPoint</Application>
  <PresentationFormat>Widescreen</PresentationFormat>
  <Paragraphs>1679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Aptos</vt:lpstr>
      <vt:lpstr>Aptos Black</vt:lpstr>
      <vt:lpstr>Arial</vt:lpstr>
      <vt:lpstr>Calibri</vt:lpstr>
      <vt:lpstr>Gill Sans MT</vt:lpstr>
      <vt:lpstr>Symbol</vt:lpstr>
      <vt:lpstr>Times New Roman</vt:lpstr>
      <vt:lpstr>Wingdings 2</vt:lpstr>
      <vt:lpstr>Dividend</vt:lpstr>
      <vt:lpstr>Carolina Core Housing Needs Assessment Guilford, Randolph &amp; rockingham Counties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 Johnson</dc:creator>
  <cp:lastModifiedBy>Patrick Bowen</cp:lastModifiedBy>
  <cp:revision>2536</cp:revision>
  <cp:lastPrinted>2025-02-12T15:08:14Z</cp:lastPrinted>
  <dcterms:created xsi:type="dcterms:W3CDTF">2017-11-14T14:39:14Z</dcterms:created>
  <dcterms:modified xsi:type="dcterms:W3CDTF">2025-02-20T16:05:48Z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0x01010032CFD154C8BA91469FF0BE1EB0DED2FB</vt:lpwstr>
  </property>
</Properties>
</file>